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8" r:id="rId4"/>
  </p:sldMasterIdLst>
  <p:notesMasterIdLst>
    <p:notesMasterId r:id="rId107"/>
  </p:notesMasterIdLst>
  <p:sldIdLst>
    <p:sldId id="256" r:id="rId5"/>
    <p:sldId id="257" r:id="rId6"/>
    <p:sldId id="263" r:id="rId7"/>
    <p:sldId id="344" r:id="rId8"/>
    <p:sldId id="264" r:id="rId9"/>
    <p:sldId id="265" r:id="rId10"/>
    <p:sldId id="266" r:id="rId11"/>
    <p:sldId id="341" r:id="rId12"/>
    <p:sldId id="332" r:id="rId13"/>
    <p:sldId id="333" r:id="rId14"/>
    <p:sldId id="334" r:id="rId15"/>
    <p:sldId id="335" r:id="rId16"/>
    <p:sldId id="336" r:id="rId17"/>
    <p:sldId id="267" r:id="rId18"/>
    <p:sldId id="269" r:id="rId19"/>
    <p:sldId id="270" r:id="rId20"/>
    <p:sldId id="331" r:id="rId21"/>
    <p:sldId id="271" r:id="rId22"/>
    <p:sldId id="272" r:id="rId23"/>
    <p:sldId id="345" r:id="rId24"/>
    <p:sldId id="346" r:id="rId25"/>
    <p:sldId id="338" r:id="rId26"/>
    <p:sldId id="347" r:id="rId27"/>
    <p:sldId id="348" r:id="rId28"/>
    <p:sldId id="273" r:id="rId29"/>
    <p:sldId id="339" r:id="rId30"/>
    <p:sldId id="340" r:id="rId31"/>
    <p:sldId id="349" r:id="rId32"/>
    <p:sldId id="350" r:id="rId33"/>
    <p:sldId id="351" r:id="rId34"/>
    <p:sldId id="352" r:id="rId35"/>
    <p:sldId id="353" r:id="rId36"/>
    <p:sldId id="274" r:id="rId37"/>
    <p:sldId id="354" r:id="rId38"/>
    <p:sldId id="275" r:id="rId39"/>
    <p:sldId id="356" r:id="rId40"/>
    <p:sldId id="276" r:id="rId41"/>
    <p:sldId id="357" r:id="rId42"/>
    <p:sldId id="277" r:id="rId43"/>
    <p:sldId id="279" r:id="rId44"/>
    <p:sldId id="282" r:id="rId45"/>
    <p:sldId id="283" r:id="rId46"/>
    <p:sldId id="284" r:id="rId47"/>
    <p:sldId id="285" r:id="rId48"/>
    <p:sldId id="286" r:id="rId49"/>
    <p:sldId id="287" r:id="rId50"/>
    <p:sldId id="289" r:id="rId51"/>
    <p:sldId id="358" r:id="rId52"/>
    <p:sldId id="290" r:id="rId53"/>
    <p:sldId id="291" r:id="rId54"/>
    <p:sldId id="359" r:id="rId55"/>
    <p:sldId id="360" r:id="rId56"/>
    <p:sldId id="361" r:id="rId57"/>
    <p:sldId id="362" r:id="rId58"/>
    <p:sldId id="363" r:id="rId59"/>
    <p:sldId id="292" r:id="rId60"/>
    <p:sldId id="293" r:id="rId61"/>
    <p:sldId id="294" r:id="rId62"/>
    <p:sldId id="295" r:id="rId63"/>
    <p:sldId id="297" r:id="rId64"/>
    <p:sldId id="298" r:id="rId65"/>
    <p:sldId id="299" r:id="rId66"/>
    <p:sldId id="300" r:id="rId67"/>
    <p:sldId id="301" r:id="rId68"/>
    <p:sldId id="303" r:id="rId69"/>
    <p:sldId id="364" r:id="rId70"/>
    <p:sldId id="366" r:id="rId71"/>
    <p:sldId id="367" r:id="rId72"/>
    <p:sldId id="304" r:id="rId73"/>
    <p:sldId id="305" r:id="rId74"/>
    <p:sldId id="365" r:id="rId75"/>
    <p:sldId id="306" r:id="rId76"/>
    <p:sldId id="307" r:id="rId77"/>
    <p:sldId id="308" r:id="rId78"/>
    <p:sldId id="309" r:id="rId79"/>
    <p:sldId id="368" r:id="rId80"/>
    <p:sldId id="310" r:id="rId81"/>
    <p:sldId id="311" r:id="rId82"/>
    <p:sldId id="312" r:id="rId83"/>
    <p:sldId id="314" r:id="rId84"/>
    <p:sldId id="315" r:id="rId85"/>
    <p:sldId id="316" r:id="rId86"/>
    <p:sldId id="317" r:id="rId87"/>
    <p:sldId id="369" r:id="rId88"/>
    <p:sldId id="370" r:id="rId89"/>
    <p:sldId id="371" r:id="rId90"/>
    <p:sldId id="372" r:id="rId91"/>
    <p:sldId id="318" r:id="rId92"/>
    <p:sldId id="319" r:id="rId93"/>
    <p:sldId id="320" r:id="rId94"/>
    <p:sldId id="373" r:id="rId95"/>
    <p:sldId id="321" r:id="rId96"/>
    <p:sldId id="322" r:id="rId97"/>
    <p:sldId id="323" r:id="rId98"/>
    <p:sldId id="324" r:id="rId99"/>
    <p:sldId id="325" r:id="rId100"/>
    <p:sldId id="326" r:id="rId101"/>
    <p:sldId id="327" r:id="rId102"/>
    <p:sldId id="328" r:id="rId103"/>
    <p:sldId id="329" r:id="rId104"/>
    <p:sldId id="330" r:id="rId105"/>
    <p:sldId id="374"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64" autoAdjust="0"/>
  </p:normalViewPr>
  <p:slideViewPr>
    <p:cSldViewPr>
      <p:cViewPr varScale="1">
        <p:scale>
          <a:sx n="75" d="100"/>
          <a:sy n="75" d="100"/>
        </p:scale>
        <p:origin x="123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0C6BF-39C7-463C-A1E0-8C24AFA5DD1E}" type="datetimeFigureOut">
              <a:rPr lang="en-US" smtClean="0"/>
              <a:t>2/15/2020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024E3-9F93-4936-8685-0A589C739193}" type="slidenum">
              <a:rPr lang="en-US" smtClean="0"/>
              <a:t>‹#›</a:t>
            </a:fld>
            <a:endParaRPr lang="en-US"/>
          </a:p>
        </p:txBody>
      </p:sp>
    </p:spTree>
    <p:extLst>
      <p:ext uri="{BB962C8B-B14F-4D97-AF65-F5344CB8AC3E}">
        <p14:creationId xmlns:p14="http://schemas.microsoft.com/office/powerpoint/2010/main" val="267124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4.2.2.1 Firewall Type Descriptions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2CD79-D36A-4E01-AE1C-064887FE95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753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7423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667602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568847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3020722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626832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2409644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40132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a:xfrm>
            <a:off x="516133" y="6387910"/>
            <a:ext cx="3859795" cy="228660"/>
          </a:xfrm>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15053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a:xfrm>
            <a:off x="538546" y="6365498"/>
            <a:ext cx="3859795" cy="228660"/>
          </a:xfrm>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588440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0" fontAlgn="base" latinLnBrk="0" hangingPunct="0">
              <a:lnSpc>
                <a:spcPct val="100000"/>
              </a:lnSpc>
              <a:spcBef>
                <a:spcPct val="0"/>
              </a:spcBef>
              <a:spcAft>
                <a:spcPct val="0"/>
              </a:spcAft>
              <a:buClrTx/>
              <a:buSzTx/>
              <a:buFontTx/>
              <a:buNone/>
              <a:tabLst/>
              <a:defRPr/>
            </a:pPr>
            <a:r>
              <a:rPr kumimoji="0" lang="en-US" sz="600" b="1" i="0" u="none" strike="noStrike" kern="1200" cap="none" spc="0" normalizeH="0" baseline="0" noProof="0" smtClean="0">
                <a:ln>
                  <a:noFill/>
                </a:ln>
                <a:solidFill>
                  <a:srgbClr val="FFFFFF"/>
                </a:solidFill>
                <a:effectLst/>
                <a:uLnTx/>
                <a:uFillTx/>
                <a:latin typeface="Arial"/>
                <a:ea typeface="ＭＳ Ｐゴシック" charset="0"/>
                <a:cs typeface="+mn-cs"/>
              </a:rPr>
              <a:t>© 2012 </a:t>
            </a:r>
            <a:r>
              <a:rPr kumimoji="0" lang="en-US" sz="600" b="1" i="0" u="none" strike="noStrike" kern="1200" cap="none" spc="0" normalizeH="0" baseline="0" noProof="0" dirty="0" smtClean="0">
                <a:ln>
                  <a:noFill/>
                </a:ln>
                <a:solidFill>
                  <a:srgbClr val="FFFFFF"/>
                </a:solidFill>
                <a:effectLst/>
                <a:uLnTx/>
                <a:uFillTx/>
                <a:latin typeface="Arial"/>
                <a:ea typeface="ＭＳ Ｐゴシック" charset="0"/>
                <a:cs typeface="+mn-cs"/>
              </a:rPr>
              <a:t>Cisco and/or its affiliates. All rights reserved.</a:t>
            </a:r>
            <a:endParaRPr kumimoji="0" lang="en-US" sz="600" b="1" i="0" u="none" strike="noStrike" kern="1200" cap="none" spc="0" normalizeH="0" baseline="0" noProof="0" dirty="0">
              <a:ln>
                <a:noFill/>
              </a:ln>
              <a:solidFill>
                <a:srgbClr val="FFFFFF"/>
              </a:solidFill>
              <a:effectLst/>
              <a:uLnTx/>
              <a:uFillTx/>
              <a:latin typeface="Arial"/>
              <a:ea typeface="ＭＳ Ｐゴシック" charset="0"/>
              <a:cs typeface="+mn-cs"/>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0" fontAlgn="base" latinLnBrk="0" hangingPunct="0">
              <a:lnSpc>
                <a:spcPct val="100000"/>
              </a:lnSpc>
              <a:spcBef>
                <a:spcPct val="0"/>
              </a:spcBef>
              <a:spcAft>
                <a:spcPct val="0"/>
              </a:spcAft>
              <a:buClrTx/>
              <a:buSzTx/>
              <a:buFontTx/>
              <a:buNone/>
              <a:tabLst/>
              <a:defRPr/>
            </a:pPr>
            <a:fld id="{DFCF27A5-1A5B-48D3-A060-2758FFBB1ADD}" type="slidenum">
              <a:rPr kumimoji="0" lang="en-US" sz="600" b="1" i="0" u="none" strike="noStrike" kern="1200" cap="none" spc="0" normalizeH="0" baseline="0" noProof="0">
                <a:ln>
                  <a:noFill/>
                </a:ln>
                <a:solidFill>
                  <a:srgbClr val="FFFFFF"/>
                </a:solidFill>
                <a:effectLst/>
                <a:uLnTx/>
                <a:uFillTx/>
                <a:latin typeface="Arial"/>
                <a:ea typeface="ＭＳ Ｐゴシック" charset="0"/>
                <a:cs typeface="+mn-cs"/>
              </a:rPr>
              <a:pPr marL="0" marR="0" lvl="0" indent="0" algn="r" defTabSz="814388" rtl="0" eaLnBrk="0" fontAlgn="base" latinLnBrk="0" hangingPunct="0">
                <a:lnSpc>
                  <a:spcPct val="100000"/>
                </a:lnSpc>
                <a:spcBef>
                  <a:spcPct val="0"/>
                </a:spcBef>
                <a:spcAft>
                  <a:spcPct val="0"/>
                </a:spcAft>
                <a:buClrTx/>
                <a:buSzTx/>
                <a:buFontTx/>
                <a:buNone/>
                <a:tabLst/>
                <a:defRPr/>
              </a:pPr>
              <a:t>‹#›</a:t>
            </a:fld>
            <a:endParaRPr kumimoji="0" lang="en-US" sz="600" b="1" i="0" u="none" strike="noStrike" kern="1200" cap="none" spc="0" normalizeH="0" baseline="0" noProof="0" dirty="0">
              <a:ln>
                <a:noFill/>
              </a:ln>
              <a:solidFill>
                <a:srgbClr val="FFFFFF"/>
              </a:solidFill>
              <a:effectLst/>
              <a:uLnTx/>
              <a:uFillTx/>
              <a:latin typeface="Arial"/>
              <a:ea typeface="ＭＳ Ｐゴシック" charset="0"/>
              <a:cs typeface="+mn-cs"/>
            </a:endParaRPr>
          </a:p>
        </p:txBody>
      </p:sp>
    </p:spTree>
    <p:extLst>
      <p:ext uri="{BB962C8B-B14F-4D97-AF65-F5344CB8AC3E}">
        <p14:creationId xmlns:p14="http://schemas.microsoft.com/office/powerpoint/2010/main" val="699223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que">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hasCustomPrompt="1"/>
          </p:nvPr>
        </p:nvSpPr>
        <p:spPr>
          <a:xfrm>
            <a:off x="221393" y="1236689"/>
            <a:ext cx="4350607" cy="5011711"/>
          </a:xfrm>
        </p:spPr>
        <p:txBody>
          <a:bodyPr anchor="ctr" anchorCtr="0"/>
          <a:lstStyle>
            <a:lvl1pPr>
              <a:lnSpc>
                <a:spcPct val="90000"/>
              </a:lnSpc>
              <a:defRPr sz="4800" b="0" spc="-200" baseline="0">
                <a:solidFill>
                  <a:schemeClr val="bg1"/>
                </a:solidFill>
                <a:latin typeface="+mj-lt"/>
              </a:defRPr>
            </a:lvl1pPr>
          </a:lstStyle>
          <a:p>
            <a:r>
              <a:rPr lang="en-US" dirty="0" err="1" smtClean="0"/>
              <a:t>SectionTitle</a:t>
            </a:r>
            <a:r>
              <a:rPr lang="en-US" dirty="0" smtClean="0"/>
              <a:t>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a:ea typeface="ＭＳ Ｐゴシック" charset="0"/>
                <a:cs typeface="+mn-cs"/>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0" fontAlgn="base" latinLnBrk="0" hangingPunct="0">
              <a:lnSpc>
                <a:spcPct val="100000"/>
              </a:lnSpc>
              <a:spcBef>
                <a:spcPct val="0"/>
              </a:spcBef>
              <a:spcAft>
                <a:spcPct val="0"/>
              </a:spcAft>
              <a:buClrTx/>
              <a:buSzTx/>
              <a:buFontTx/>
              <a:buNone/>
              <a:tabLst/>
              <a:defRPr/>
            </a:pPr>
            <a:r>
              <a:rPr kumimoji="0" lang="en-US" sz="600" b="1" i="0" u="none" strike="noStrike" kern="1200" cap="none" spc="0" normalizeH="0" baseline="0" noProof="0" smtClean="0">
                <a:ln>
                  <a:noFill/>
                </a:ln>
                <a:solidFill>
                  <a:srgbClr val="FFFFFF"/>
                </a:solidFill>
                <a:effectLst/>
                <a:uLnTx/>
                <a:uFillTx/>
                <a:latin typeface="Arial"/>
                <a:ea typeface="ＭＳ Ｐゴシック" charset="0"/>
                <a:cs typeface="+mn-cs"/>
              </a:rPr>
              <a:t>© 2012 </a:t>
            </a:r>
            <a:r>
              <a:rPr kumimoji="0" lang="en-US" sz="600" b="1" i="0" u="none" strike="noStrike" kern="1200" cap="none" spc="0" normalizeH="0" baseline="0" noProof="0" dirty="0" smtClean="0">
                <a:ln>
                  <a:noFill/>
                </a:ln>
                <a:solidFill>
                  <a:srgbClr val="FFFFFF"/>
                </a:solidFill>
                <a:effectLst/>
                <a:uLnTx/>
                <a:uFillTx/>
                <a:latin typeface="Arial"/>
                <a:ea typeface="ＭＳ Ｐゴシック" charset="0"/>
                <a:cs typeface="+mn-cs"/>
              </a:rPr>
              <a:t>Cisco and/or its affiliates. All rights reserved.</a:t>
            </a:r>
            <a:endParaRPr kumimoji="0" lang="en-US" sz="600" b="1" i="0" u="none" strike="noStrike" kern="1200" cap="none" spc="0" normalizeH="0" baseline="0" noProof="0" dirty="0">
              <a:ln>
                <a:noFill/>
              </a:ln>
              <a:solidFill>
                <a:srgbClr val="FFFFFF"/>
              </a:solidFill>
              <a:effectLst/>
              <a:uLnTx/>
              <a:uFillTx/>
              <a:latin typeface="Arial"/>
              <a:ea typeface="ＭＳ Ｐゴシック" charset="0"/>
              <a:cs typeface="+mn-cs"/>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0" fontAlgn="base" latinLnBrk="0" hangingPunct="0">
              <a:lnSpc>
                <a:spcPct val="100000"/>
              </a:lnSpc>
              <a:spcBef>
                <a:spcPct val="0"/>
              </a:spcBef>
              <a:spcAft>
                <a:spcPct val="0"/>
              </a:spcAft>
              <a:buClrTx/>
              <a:buSzTx/>
              <a:buFontTx/>
              <a:buNone/>
              <a:tabLst/>
              <a:defRPr/>
            </a:pPr>
            <a:fld id="{DFCF27A5-1A5B-48D3-A060-2758FFBB1ADD}" type="slidenum">
              <a:rPr kumimoji="0" lang="en-US" sz="600" b="1" i="0" u="none" strike="noStrike" kern="1200" cap="none" spc="0" normalizeH="0" baseline="0" noProof="0">
                <a:ln>
                  <a:noFill/>
                </a:ln>
                <a:solidFill>
                  <a:srgbClr val="FFFFFF"/>
                </a:solidFill>
                <a:effectLst/>
                <a:uLnTx/>
                <a:uFillTx/>
                <a:latin typeface="Arial"/>
                <a:ea typeface="ＭＳ Ｐゴシック" charset="0"/>
                <a:cs typeface="+mn-cs"/>
              </a:rPr>
              <a:pPr marL="0" marR="0" lvl="0" indent="0" algn="r" defTabSz="814388" rtl="0" eaLnBrk="0" fontAlgn="base" latinLnBrk="0" hangingPunct="0">
                <a:lnSpc>
                  <a:spcPct val="100000"/>
                </a:lnSpc>
                <a:spcBef>
                  <a:spcPct val="0"/>
                </a:spcBef>
                <a:spcAft>
                  <a:spcPct val="0"/>
                </a:spcAft>
                <a:buClrTx/>
                <a:buSzTx/>
                <a:buFontTx/>
                <a:buNone/>
                <a:tabLst/>
                <a:defRPr/>
              </a:pPr>
              <a:t>‹#›</a:t>
            </a:fld>
            <a:endParaRPr kumimoji="0" lang="en-US" sz="600" b="1" i="0" u="none" strike="noStrike" kern="1200" cap="none" spc="0" normalizeH="0" baseline="0" noProof="0" dirty="0">
              <a:ln>
                <a:noFill/>
              </a:ln>
              <a:solidFill>
                <a:srgbClr val="FFFFFF"/>
              </a:solidFill>
              <a:effectLst/>
              <a:uLnTx/>
              <a:uFillTx/>
              <a:latin typeface="Arial"/>
              <a:ea typeface="ＭＳ Ｐゴシック" charset="0"/>
              <a:cs typeface="+mn-cs"/>
            </a:endParaRPr>
          </a:p>
        </p:txBody>
      </p:sp>
    </p:spTree>
    <p:extLst>
      <p:ext uri="{BB962C8B-B14F-4D97-AF65-F5344CB8AC3E}">
        <p14:creationId xmlns:p14="http://schemas.microsoft.com/office/powerpoint/2010/main" val="162460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3667675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914400"/>
            <a:ext cx="8578850" cy="5394960"/>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147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701" y="914400"/>
            <a:ext cx="8551441" cy="5391045"/>
          </a:xfrm>
        </p:spPr>
        <p:txBody>
          <a:bodyPr/>
          <a:lstStyle>
            <a:lvl1pPr>
              <a:spcBef>
                <a:spcPts val="1480"/>
              </a:spcBef>
              <a:spcAft>
                <a:spcPts val="0"/>
              </a:spcAft>
              <a:defRPr sz="2200">
                <a:solidFill>
                  <a:srgbClr val="000000"/>
                </a:solidFill>
              </a:defRPr>
            </a:lvl1pPr>
            <a:lvl2pPr>
              <a:spcBef>
                <a:spcPts val="600"/>
              </a:spcBef>
              <a:spcAft>
                <a:spcPts val="0"/>
              </a:spcAft>
              <a:defRPr>
                <a:solidFill>
                  <a:srgbClr val="000000"/>
                </a:solidFill>
              </a:defRPr>
            </a:lvl2pPr>
            <a:lvl3pPr>
              <a:spcBef>
                <a:spcPts val="840"/>
              </a:spcBef>
              <a:spcAft>
                <a:spcPts val="0"/>
              </a:spcAft>
              <a:defRPr>
                <a:solidFill>
                  <a:srgbClr val="000000"/>
                </a:solidFill>
              </a:defRPr>
            </a:lvl3pPr>
            <a:lvl4pPr>
              <a:spcBef>
                <a:spcPts val="840"/>
              </a:spcBef>
              <a:spcAft>
                <a:spcPts val="0"/>
              </a:spcAft>
              <a:defRPr>
                <a:solidFill>
                  <a:srgbClr val="000000"/>
                </a:solidFill>
              </a:defRPr>
            </a:lvl4pPr>
            <a:lvl5pPr>
              <a:spcBef>
                <a:spcPts val="840"/>
              </a:spcBef>
              <a:spcAft>
                <a:spcPts val="0"/>
              </a:spcAft>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510856"/>
      </p:ext>
    </p:extLst>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sz="half" idx="1"/>
          </p:nvPr>
        </p:nvSpPr>
        <p:spPr>
          <a:xfrm>
            <a:off x="228599" y="914400"/>
            <a:ext cx="4221163"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half" idx="2"/>
          </p:nvPr>
        </p:nvSpPr>
        <p:spPr>
          <a:xfrm>
            <a:off x="4602163" y="914400"/>
            <a:ext cx="4237037"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68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28599" y="914400"/>
            <a:ext cx="4221163"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02163" y="914400"/>
            <a:ext cx="4237037"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8248600"/>
      </p:ext>
    </p:extLst>
  </p:cSld>
  <p:clrMapOvr>
    <a:masterClrMapping/>
  </p:clrMapOvr>
  <p:timing>
    <p:tnLst>
      <p:par>
        <p:cTn id="1" dur="indefinite" restart="never" nodeType="tmRoot"/>
      </p:par>
    </p:tn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8" name="Text Placeholder 2"/>
          <p:cNvSpPr>
            <a:spLocks noGrp="1"/>
          </p:cNvSpPr>
          <p:nvPr>
            <p:ph type="body" sz="half" idx="1"/>
          </p:nvPr>
        </p:nvSpPr>
        <p:spPr>
          <a:xfrm>
            <a:off x="228599" y="914400"/>
            <a:ext cx="4221163"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half" idx="2"/>
          </p:nvPr>
        </p:nvSpPr>
        <p:spPr>
          <a:xfrm>
            <a:off x="4602163" y="914400"/>
            <a:ext cx="4237037" cy="54102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3684557"/>
      </p:ext>
    </p:extLst>
  </p:cSld>
  <p:clrMapOvr>
    <a:masterClrMapping/>
  </p:clrMapOvr>
  <p:timing>
    <p:tnLst>
      <p:par>
        <p:cT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355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7180676"/>
      </p:ext>
    </p:extLst>
  </p:cSld>
  <p:clrMapOvr>
    <a:masterClrMapping/>
  </p:clrMapOvr>
  <p:timing>
    <p:tnLst>
      <p:par>
        <p:cTn id="1" dur="indefinite" restart="never" nodeType="tmRoot"/>
      </p:par>
    </p:tn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838200"/>
            <a:ext cx="8686800" cy="26670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3657600"/>
            <a:ext cx="8686800" cy="26670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6317772"/>
      </p:ext>
    </p:extLst>
  </p:cSld>
  <p:clrMapOvr>
    <a:masterClrMapping/>
  </p:clrMapOvr>
  <p:timing>
    <p:tnLst>
      <p:par>
        <p:cTn id="1" dur="indefinite" restart="never" nodeType="tmRoot"/>
      </p:par>
    </p:tn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38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AF8DD645-B9B4-46EE-B031-35C24A448A04}" type="datetimeFigureOut">
              <a:rPr lang="en-US" dirty="0"/>
              <a:t>2/15/2020</a:t>
            </a:fld>
            <a:endParaRPr lang="en-US" dirty="0"/>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37471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536081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6993E9-CEF0-47B7-AEA6-AFACC79966BA}" type="datetimeFigureOut">
              <a:rPr lang="en-US" dirty="0"/>
              <a:t>2/15/2020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140311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434F47-3A99-4701-A7D9-FE6C4D9DA92E}" type="datetimeFigureOut">
              <a:rPr lang="en-US" dirty="0"/>
              <a:t>2/15/2020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22467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E62588-EC5C-453B-A942-AA1C7EFEEF33}" type="datetimeFigureOut">
              <a:rPr lang="en-US" dirty="0"/>
              <a:t>2/15/2020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468826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D5D575-BDA5-4AAF-81DC-5D38C213A391}" type="datetimeFigureOut">
              <a:rPr lang="en-US" dirty="0"/>
              <a:t>2/15/2020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795920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F9C5B0-21BA-48EA-B067-5E37072B4F18}" type="datetimeFigureOut">
              <a:rPr lang="en-US" dirty="0"/>
              <a:t>2/15/2020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5112989"/>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9CB959AD-49F4-478E-A013-BE606CDD1B41}" type="datetimeFigureOut">
              <a:rPr lang="en-US" dirty="0"/>
              <a:t>2/15/2020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343399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755E8D2-BCEE-4D3D-AE6D-93BD204BAD0C}" type="datetimeFigureOut">
              <a:rPr lang="en-US" dirty="0"/>
              <a:t>2/15/2020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234149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BBF110E-D48F-4A61-BE6D-11D38A61FE05}" type="datetimeFigureOut">
              <a:rPr lang="en-US" dirty="0"/>
              <a:t>2/15/2020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488175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059E700-EF95-463F-B75A-2CDEC15C5A37}" type="datetimeFigureOut">
              <a:rPr lang="en-US" dirty="0"/>
              <a:t>2/15/2020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603689"/>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57C6CC6-9B37-4318-8876-62F2332BE330}" type="datetimeFigureOut">
              <a:rPr lang="en-US" dirty="0"/>
              <a:t>2/15/2020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50293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400919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71C7781-F104-4BD5-BC26-3DB2DD695986}" type="datetimeFigureOut">
              <a:rPr lang="en-US" dirty="0"/>
              <a:t>2/15/2020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220761"/>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BB9AD0-4BAD-48BB-B06C-62CAB66B1652}" type="datetimeFigureOut">
              <a:rPr lang="en-US" dirty="0"/>
              <a:t>2/15/2020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9396454"/>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347D66-9247-4313-B245-9F882A4407CD}" type="datetimeFigureOut">
              <a:rPr lang="en-US" dirty="0"/>
              <a:t>2/15/2020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4696753"/>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75022A5-2C49-4E61-8AF1-56B5ABF57608}" type="datetimeFigureOut">
              <a:rPr lang="en-US" dirty="0"/>
              <a:t>2/15/2020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07038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1F1580A0-ED6C-4884-9FFE-87471827F59A}" type="datetimeFigureOut">
              <a:rPr lang="en-US" dirty="0"/>
              <a:t>2/15/2020</a:t>
            </a:fld>
            <a:endParaRPr lang="en-US" dirty="0"/>
          </a:p>
        </p:txBody>
      </p:sp>
      <p:sp>
        <p:nvSpPr>
          <p:cNvPr id="5" name="Footer Placeholder 4"/>
          <p:cNvSpPr>
            <a:spLocks noGrp="1"/>
          </p:cNvSpPr>
          <p:nvPr>
            <p:ph type="ftr" sz="quarter" idx="11"/>
          </p:nvPr>
        </p:nvSpPr>
        <p:spPr>
          <a:xfrm>
            <a:off x="516133" y="6387910"/>
            <a:ext cx="3859795" cy="228660"/>
          </a:xfrm>
        </p:spPr>
        <p:txBody>
          <a:bodyPr/>
          <a:lstStyle/>
          <a:p>
            <a:r>
              <a:rPr lang="en-US" dirty="0"/>
              <a:t>
              </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841731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474D98-3273-47CE-B312-A00AAFA2779F}" type="datetimeFigureOut">
              <a:rPr lang="en-US" dirty="0"/>
              <a:t>2/15/2020</a:t>
            </a:fld>
            <a:endParaRPr lang="en-US" dirty="0"/>
          </a:p>
        </p:txBody>
      </p:sp>
      <p:sp>
        <p:nvSpPr>
          <p:cNvPr id="5" name="Footer Placeholder 4"/>
          <p:cNvSpPr>
            <a:spLocks noGrp="1"/>
          </p:cNvSpPr>
          <p:nvPr>
            <p:ph type="ftr" sz="quarter" idx="11"/>
          </p:nvPr>
        </p:nvSpPr>
        <p:spPr>
          <a:xfrm>
            <a:off x="538546" y="6365498"/>
            <a:ext cx="3859795" cy="228660"/>
          </a:xfrm>
        </p:spPr>
        <p:txBody>
          <a:bodyPr/>
          <a:lstStyle/>
          <a:p>
            <a:r>
              <a:rPr lang="en-US" dirty="0"/>
              <a:t>
              </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4531727"/>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3637609637"/>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smtClean="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smtClean="0"/>
              <a:t>Presentation Title Goes Here</a:t>
            </a:r>
            <a:endParaRPr lang="en-US" dirty="0"/>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smtClean="0"/>
              <a:t>Speaker Title</a:t>
            </a:r>
            <a:endParaRPr lang="en-US" dirty="0"/>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smtClean="0"/>
              <a:t>Date</a:t>
            </a:r>
            <a:endParaRPr lang="en-US" dirty="0"/>
          </a:p>
        </p:txBody>
      </p:sp>
    </p:spTree>
    <p:extLst>
      <p:ext uri="{BB962C8B-B14F-4D97-AF65-F5344CB8AC3E}">
        <p14:creationId xmlns:p14="http://schemas.microsoft.com/office/powerpoint/2010/main" val="2575949833"/>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smtClean="0"/>
              <a:t>Speaker Title</a:t>
            </a:r>
            <a:endParaRPr lang="en-US" dirty="0"/>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smtClean="0"/>
              <a:t>Date</a:t>
            </a:r>
            <a:endParaRPr lang="en-US" dirty="0"/>
          </a:p>
        </p:txBody>
      </p:sp>
    </p:spTree>
    <p:extLst>
      <p:ext uri="{BB962C8B-B14F-4D97-AF65-F5344CB8AC3E}">
        <p14:creationId xmlns:p14="http://schemas.microsoft.com/office/powerpoint/2010/main" val="1144613295"/>
      </p:ext>
    </p:extLst>
  </p:cSld>
  <p:clrMapOvr>
    <a:masterClrMapping/>
  </p:clrMapOvr>
  <p:transition>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smtClean="0"/>
              <a:t>Presentation </a:t>
            </a:r>
            <a:br>
              <a:rPr lang="en-US" dirty="0" smtClean="0"/>
            </a:br>
            <a:r>
              <a:rPr lang="en-US" dirty="0" smtClean="0"/>
              <a:t>Title Goes Here</a:t>
            </a:r>
            <a:endParaRPr lang="en-US" dirty="0"/>
          </a:p>
        </p:txBody>
      </p:sp>
    </p:spTree>
    <p:extLst>
      <p:ext uri="{BB962C8B-B14F-4D97-AF65-F5344CB8AC3E}">
        <p14:creationId xmlns:p14="http://schemas.microsoft.com/office/powerpoint/2010/main" val="2539556355"/>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3721456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421909777"/>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3075809843"/>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Segue Title Here</a:t>
            </a:r>
            <a:endParaRPr lang="en-US" dirty="0"/>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2663574116"/>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9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2735277"/>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Click to edit Master title style</a:t>
            </a:r>
            <a:endParaRPr lang="en-US" dirty="0"/>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6504551"/>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229702" y="432215"/>
            <a:ext cx="8588861" cy="838200"/>
          </a:xfrm>
        </p:spPr>
        <p:txBody>
          <a:bodyPr/>
          <a:lstStyle/>
          <a:p>
            <a:r>
              <a:rPr lang="en-US" dirty="0" smtClean="0"/>
              <a:t>Click to edit Master title style</a:t>
            </a:r>
            <a:endParaRPr lang="en-US" dirty="0"/>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smtClean="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smtClean="0"/>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08949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5495"/>
            <a:ext cx="8588861" cy="8382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911700289"/>
      </p:ext>
    </p:extLst>
  </p:cSld>
  <p:clrMapOvr>
    <a:masterClrMapping/>
  </p:clrMapOvr>
  <p:transition>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endParaRP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60958"/>
      </p:ext>
    </p:extLst>
  </p:cSld>
  <p:clrMapOvr>
    <a:masterClrMapping/>
  </p:clrMapOvr>
  <p:transition>
    <p:wipe dir="r"/>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21839"/>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8823440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20182241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255938474"/>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smtClean="0"/>
              <a:t>Slide Title Goes Here</a:t>
            </a:r>
            <a:endParaRPr lang="en-US" dirty="0"/>
          </a:p>
        </p:txBody>
      </p:sp>
    </p:spTree>
    <p:extLst>
      <p:ext uri="{BB962C8B-B14F-4D97-AF65-F5344CB8AC3E}">
        <p14:creationId xmlns:p14="http://schemas.microsoft.com/office/powerpoint/2010/main" val="88779210"/>
      </p:ext>
    </p:extLst>
  </p:cSld>
  <p:clrMapOvr>
    <a:masterClrMapping/>
  </p:clrMapOvr>
  <p:transition>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“Format large quotes using this slide layout. Be sure to cite your source below.”</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Tree>
    <p:extLst>
      <p:ext uri="{BB962C8B-B14F-4D97-AF65-F5344CB8AC3E}">
        <p14:creationId xmlns:p14="http://schemas.microsoft.com/office/powerpoint/2010/main" val="2633445754"/>
      </p:ext>
    </p:extLst>
  </p:cSld>
  <p:clrMapOvr>
    <a:masterClrMapping/>
  </p:clrMapOvr>
  <p:transition>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smtClean="0"/>
              <a:t>Format large quotes using this slide layout. Be sure to cite your source below.”</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FFFFFF"/>
                </a:solidFill>
                <a:effectLst/>
                <a:uLnTx/>
                <a:uFillTx/>
                <a:latin typeface="Arial"/>
                <a:ea typeface="+mn-ea"/>
                <a:cs typeface="+mn-cs"/>
              </a:rPr>
              <a:t>Public</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FFFFFF"/>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83261749"/>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smtClean="0"/>
              <a:t>Tell your story here</a:t>
            </a:r>
            <a:endParaRPr lang="en-US" dirty="0"/>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4687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A7DF"/>
              </a:solidFill>
              <a:effectLst/>
              <a:uLnTx/>
              <a:uFillTx/>
              <a:latin typeface="Arial"/>
              <a:ea typeface="+mn-ea"/>
              <a:cs typeface="+mn-cs"/>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650180204"/>
      </p:ext>
    </p:extLst>
  </p:cSld>
  <p:clrMapOvr>
    <a:masterClrMapping/>
  </p:clrMapOvr>
  <p:transition>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FFFFFF"/>
                </a:solidFill>
                <a:effectLst/>
                <a:uLnTx/>
                <a:uFillTx/>
                <a:latin typeface="Arial"/>
                <a:ea typeface="+mn-ea"/>
                <a:cs typeface="+mn-cs"/>
              </a:rPr>
              <a:t>Public</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FFFFFF"/>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99983398"/>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FFFFFF"/>
                </a:solidFill>
                <a:effectLst/>
                <a:uLnTx/>
                <a:uFillTx/>
                <a:latin typeface="Arial"/>
                <a:ea typeface="+mn-ea"/>
                <a:cs typeface="+mn-cs"/>
              </a:rPr>
              <a:t>Public</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FFFFFF"/>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72217764"/>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FFFFFF"/>
                </a:solidFill>
                <a:effectLst/>
                <a:uLnTx/>
                <a:uFillTx/>
                <a:latin typeface="Arial"/>
                <a:ea typeface="+mn-ea"/>
                <a:cs typeface="+mn-cs"/>
              </a:rPr>
              <a:t>Public</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FFFFFF"/>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38573319"/>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FFFFFF"/>
                </a:solidFill>
                <a:effectLst/>
                <a:uLnTx/>
                <a:uFillTx/>
                <a:latin typeface="Arial"/>
                <a:ea typeface="+mn-ea"/>
                <a:cs typeface="+mn-cs"/>
              </a:rPr>
              <a:t>Public</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FFFFFF"/>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14237331"/>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0457004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extLst>
      <p:ext uri="{BB962C8B-B14F-4D97-AF65-F5344CB8AC3E}">
        <p14:creationId xmlns:p14="http://schemas.microsoft.com/office/powerpoint/2010/main" val="3628133610"/>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629542163"/>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957921"/>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extLst>
      <p:ext uri="{BB962C8B-B14F-4D97-AF65-F5344CB8AC3E}">
        <p14:creationId xmlns:p14="http://schemas.microsoft.com/office/powerpoint/2010/main" val="602563499"/>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8654773"/>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3765939400"/>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Tree>
    <p:extLst>
      <p:ext uri="{BB962C8B-B14F-4D97-AF65-F5344CB8AC3E}">
        <p14:creationId xmlns:p14="http://schemas.microsoft.com/office/powerpoint/2010/main" val="16808555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Arial"/>
                <a:ea typeface="+mn-ea"/>
                <a:cs typeface="+mn-cs"/>
              </a:rPr>
              <a:t>Thank you.</a:t>
            </a:r>
            <a:endParaRPr kumimoji="0" lang="en-US" sz="36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43357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6D6"/>
              </a:solidFill>
              <a:effectLst/>
              <a:uLnTx/>
              <a:uFillTx/>
              <a:latin typeface="Arial"/>
              <a:ea typeface="+mn-ea"/>
              <a:cs typeface="+mn-cs"/>
            </a:endParaRPr>
          </a:p>
        </p:txBody>
      </p:sp>
    </p:spTree>
    <p:extLst>
      <p:ext uri="{BB962C8B-B14F-4D97-AF65-F5344CB8AC3E}">
        <p14:creationId xmlns:p14="http://schemas.microsoft.com/office/powerpoint/2010/main" val="21142396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Arial"/>
                <a:ea typeface="+mn-ea"/>
                <a:cs typeface="+mn-cs"/>
              </a:rPr>
              <a:t>Thank you.</a:t>
            </a:r>
            <a:endParaRPr kumimoji="0" lang="en-US" sz="36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95231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343667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57D9975-1502-4121-A23B-0EB093E27B8B}" type="datetimeFigureOut">
              <a:rPr lang="en-US" smtClean="0"/>
              <a:t>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302839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4.jpe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4.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A57D9975-1502-4121-A23B-0EB093E27B8B}" type="datetimeFigureOut">
              <a:rPr lang="en-US" smtClean="0"/>
              <a:t>2/15/2020</a:t>
            </a:fld>
            <a:endParaRPr lang="en-US" dirty="0"/>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dirty="0"/>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342905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152400"/>
            <a:ext cx="8588861" cy="609600"/>
          </a:xfrm>
          <a:prstGeom prst="rect">
            <a:avLst/>
          </a:prstGeom>
        </p:spPr>
        <p:txBody>
          <a:bodyPr vert="horz" lIns="82296" tIns="45720" rIns="82296" bIns="45720" rtlCol="0" anchor="b" anchorCtr="0">
            <a:normAutofit/>
          </a:bodyPr>
          <a:lstStyle/>
          <a:p>
            <a:r>
              <a:rPr lang="en-US" dirty="0" smtClean="0"/>
              <a:t>Slide Title Goes Here</a:t>
            </a:r>
            <a:endParaRPr lang="en-US" dirty="0"/>
          </a:p>
        </p:txBody>
      </p:sp>
      <p:sp>
        <p:nvSpPr>
          <p:cNvPr id="3" name="Text Placeholder 2"/>
          <p:cNvSpPr>
            <a:spLocks noGrp="1"/>
          </p:cNvSpPr>
          <p:nvPr>
            <p:ph type="body" idx="1"/>
          </p:nvPr>
        </p:nvSpPr>
        <p:spPr>
          <a:xfrm>
            <a:off x="229701" y="838200"/>
            <a:ext cx="8551441" cy="5467245"/>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0" fontAlgn="base" latinLnBrk="0" hangingPunct="0">
              <a:lnSpc>
                <a:spcPct val="100000"/>
              </a:lnSpc>
              <a:spcBef>
                <a:spcPct val="0"/>
              </a:spcBef>
              <a:spcAft>
                <a:spcPct val="0"/>
              </a:spcAft>
              <a:buClrTx/>
              <a:buSzTx/>
              <a:buFontTx/>
              <a:buNone/>
              <a:tabLst/>
              <a:defRPr/>
            </a:pPr>
            <a:r>
              <a:rPr kumimoji="0" lang="en-US" sz="600" b="1" i="0" u="none" strike="noStrike" kern="1200" cap="none" spc="0" normalizeH="0" baseline="0" noProof="0" smtClean="0">
                <a:ln>
                  <a:noFill/>
                </a:ln>
                <a:solidFill>
                  <a:srgbClr val="C0C0C0"/>
                </a:solidFill>
                <a:effectLst/>
                <a:uLnTx/>
                <a:uFillTx/>
                <a:latin typeface="Arial"/>
                <a:ea typeface="ＭＳ Ｐゴシック" charset="0"/>
                <a:cs typeface="+mn-cs"/>
              </a:rPr>
              <a:t>© 2012 </a:t>
            </a:r>
            <a:r>
              <a:rPr kumimoji="0" lang="en-US" sz="600" b="1" i="0" u="none" strike="noStrike" kern="1200" cap="none" spc="0" normalizeH="0" baseline="0" noProof="0" dirty="0" smtClean="0">
                <a:ln>
                  <a:noFill/>
                </a:ln>
                <a:solidFill>
                  <a:srgbClr val="C0C0C0"/>
                </a:solidFill>
                <a:effectLst/>
                <a:uLnTx/>
                <a:uFillTx/>
                <a:latin typeface="Arial"/>
                <a:ea typeface="ＭＳ Ｐゴシック" charset="0"/>
                <a:cs typeface="+mn-cs"/>
              </a:rPr>
              <a:t>Cisco and/or its affiliates. All rights reserved.</a:t>
            </a:r>
            <a:endParaRPr kumimoji="0" lang="en-US" sz="600" b="1" i="0" u="none" strike="noStrike" kern="1200" cap="none" spc="0" normalizeH="0" baseline="0" noProof="0" dirty="0">
              <a:ln>
                <a:noFill/>
              </a:ln>
              <a:solidFill>
                <a:srgbClr val="C0C0C0"/>
              </a:solidFill>
              <a:effectLst/>
              <a:uLnTx/>
              <a:uFillTx/>
              <a:latin typeface="Arial"/>
              <a:ea typeface="ＭＳ Ｐゴシック" charset="0"/>
              <a:cs typeface="+mn-cs"/>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0" fontAlgn="base" latinLnBrk="0" hangingPunct="0">
              <a:lnSpc>
                <a:spcPct val="100000"/>
              </a:lnSpc>
              <a:spcBef>
                <a:spcPct val="0"/>
              </a:spcBef>
              <a:spcAft>
                <a:spcPct val="0"/>
              </a:spcAft>
              <a:buClrTx/>
              <a:buSzTx/>
              <a:buFontTx/>
              <a:buNone/>
              <a:tabLst/>
              <a:defRPr/>
            </a:pPr>
            <a:fld id="{DFCF27A5-1A5B-48D3-A060-2758FFBB1ADD}" type="slidenum">
              <a:rPr kumimoji="0" lang="en-US" sz="600" b="1" i="0" u="none" strike="noStrike" kern="1200" cap="none" spc="0" normalizeH="0" baseline="0" noProof="0">
                <a:ln>
                  <a:noFill/>
                </a:ln>
                <a:solidFill>
                  <a:srgbClr val="C0C0C0"/>
                </a:solidFill>
                <a:effectLst/>
                <a:uLnTx/>
                <a:uFillTx/>
                <a:latin typeface="Arial"/>
                <a:ea typeface="ＭＳ Ｐゴシック" charset="0"/>
                <a:cs typeface="+mn-cs"/>
              </a:rPr>
              <a:pPr marL="0" marR="0" lvl="0" indent="0" algn="r" defTabSz="814388" rtl="0" eaLnBrk="0" fontAlgn="base" latinLnBrk="0" hangingPunct="0">
                <a:lnSpc>
                  <a:spcPct val="100000"/>
                </a:lnSpc>
                <a:spcBef>
                  <a:spcPct val="0"/>
                </a:spcBef>
                <a:spcAft>
                  <a:spcPct val="0"/>
                </a:spcAft>
                <a:buClrTx/>
                <a:buSzTx/>
                <a:buFontTx/>
                <a:buNone/>
                <a:tabLst/>
                <a:defRPr/>
              </a:pPr>
              <a:t>‹#›</a:t>
            </a:fld>
            <a:endParaRPr kumimoji="0" lang="en-US" sz="600" b="1" i="0" u="none" strike="noStrike" kern="1200" cap="none" spc="0" normalizeH="0" baseline="0" noProof="0" dirty="0">
              <a:ln>
                <a:noFill/>
              </a:ln>
              <a:solidFill>
                <a:srgbClr val="C0C0C0"/>
              </a:solidFill>
              <a:effectLst/>
              <a:uLnTx/>
              <a:uFillTx/>
              <a:latin typeface="Arial"/>
              <a:ea typeface="ＭＳ Ｐゴシック" charset="0"/>
              <a:cs typeface="+mn-cs"/>
            </a:endParaRPr>
          </a:p>
        </p:txBody>
      </p:sp>
      <p:pic>
        <p:nvPicPr>
          <p:cNvPr id="13" name="Picture 12" descr="bottom bar.jpg"/>
          <p:cNvPicPr>
            <a:picLocks noChangeAspect="1"/>
          </p:cNvPicPr>
          <p:nvPr/>
        </p:nvPicPr>
        <p:blipFill>
          <a:blip r:embed="rId1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45952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511175" indent="-28575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546568"/>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A57D9975-1502-4121-A23B-0EB093E27B8B}" type="datetimeFigureOut">
              <a:rPr lang="en-US" smtClean="0"/>
              <a:t>2/15/2020</a:t>
            </a:fld>
            <a:endParaRPr lang="en-US" dirty="0"/>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dirty="0"/>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5E91503-B4B1-4825-9579-73653C9151C4}" type="slidenum">
              <a:rPr lang="en-US" smtClean="0"/>
              <a:t>‹#›</a:t>
            </a:fld>
            <a:endParaRPr lang="en-US" dirty="0"/>
          </a:p>
        </p:txBody>
      </p:sp>
    </p:spTree>
    <p:extLst>
      <p:ext uri="{BB962C8B-B14F-4D97-AF65-F5344CB8AC3E}">
        <p14:creationId xmlns:p14="http://schemas.microsoft.com/office/powerpoint/2010/main" val="174773149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smtClean="0"/>
              <a:t>Slide Title Goes Here</a:t>
            </a:r>
            <a:endParaRPr lang="en-US" dirty="0"/>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marR="0" lvl="0" indent="0" algn="l"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808080"/>
                </a:solidFill>
                <a:effectLst/>
                <a:uLnTx/>
                <a:uFillTx/>
                <a:latin typeface="Arial"/>
                <a:ea typeface="+mn-ea"/>
                <a:cs typeface="+mn-cs"/>
              </a:rPr>
              <a:t>© 2013 Cisco and/or its affiliates. All rights reserved.</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11" name="Rectangle 5"/>
          <p:cNvSpPr>
            <a:spLocks noChangeArrowheads="1"/>
          </p:cNvSpPr>
          <p:nvPr/>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08080"/>
                </a:solidFill>
                <a:effectLst/>
                <a:uLnTx/>
                <a:uFillTx/>
                <a:latin typeface="Arial"/>
                <a:ea typeface="+mn-ea"/>
                <a:cs typeface="+mn-cs"/>
              </a:rPr>
              <a:t>Cisco </a:t>
            </a:r>
            <a:r>
              <a:rPr kumimoji="0" lang="en-US" sz="600" b="0" i="0" u="none" strike="noStrike" kern="1200" cap="none" spc="0" normalizeH="0" baseline="0" noProof="0" dirty="0" smtClean="0">
                <a:ln>
                  <a:noFill/>
                </a:ln>
                <a:solidFill>
                  <a:srgbClr val="808080"/>
                </a:solidFill>
                <a:effectLst/>
                <a:uLnTx/>
                <a:uFillTx/>
                <a:latin typeface="Arial"/>
                <a:ea typeface="+mn-ea"/>
                <a:cs typeface="+mn-cs"/>
              </a:rPr>
              <a:t>Public</a:t>
            </a:r>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marL="0" marR="0" lvl="0" indent="0" algn="r" defTabSz="814388" rtl="0" eaLnBrk="1" fontAlgn="auto" latinLnBrk="0" hangingPunct="1">
              <a:lnSpc>
                <a:spcPct val="100000"/>
              </a:lnSpc>
              <a:spcBef>
                <a:spcPts val="0"/>
              </a:spcBef>
              <a:spcAft>
                <a:spcPts val="0"/>
              </a:spcAft>
              <a:buClrTx/>
              <a:buSzTx/>
              <a:buFontTx/>
              <a:buNone/>
              <a:tabLst/>
              <a:defRPr/>
            </a:pPr>
            <a:fld id="{DFCF27A5-1A5B-48D3-A060-2758FFBB1ADD}" type="slidenum">
              <a:rPr kumimoji="0" lang="en-US" sz="600" b="0" i="0" u="none" strike="noStrike" kern="1200" cap="none" spc="0" normalizeH="0" baseline="0" noProof="0">
                <a:ln>
                  <a:noFill/>
                </a:ln>
                <a:solidFill>
                  <a:srgbClr val="808080"/>
                </a:solidFill>
                <a:effectLst/>
                <a:uLnTx/>
                <a:uFillTx/>
                <a:latin typeface="Arial"/>
                <a:ea typeface="+mn-ea"/>
                <a:cs typeface="+mn-cs"/>
              </a:rPr>
              <a:pPr marL="0" marR="0" lvl="0" indent="0" algn="r" defTabSz="814388"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12567745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5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www.vpnc/"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47800"/>
            <a:ext cx="7439360" cy="2550877"/>
          </a:xfrm>
        </p:spPr>
        <p:txBody>
          <a:bodyPr>
            <a:noAutofit/>
          </a:bodyPr>
          <a:lstStyle/>
          <a:p>
            <a:r>
              <a:rPr lang="en-US" sz="6600" b="1" dirty="0" smtClean="0">
                <a:cs typeface="Courier New" pitchFamily="49" charset="0"/>
              </a:rPr>
              <a:t>Chapter 3</a:t>
            </a:r>
            <a:r>
              <a:rPr lang="en-US" sz="4400" b="1" dirty="0" smtClean="0">
                <a:cs typeface="Courier New" pitchFamily="49" charset="0"/>
              </a:rPr>
              <a:t/>
            </a:r>
            <a:br>
              <a:rPr lang="en-US" sz="4400" b="1" dirty="0" smtClean="0">
                <a:cs typeface="Courier New" pitchFamily="49" charset="0"/>
              </a:rPr>
            </a:br>
            <a:r>
              <a:rPr lang="en-US" sz="4400" dirty="0" smtClean="0">
                <a:cs typeface="Courier New" pitchFamily="49" charset="0"/>
              </a:rPr>
              <a:t>Cybersecurity Technology</a:t>
            </a:r>
            <a:endParaRPr lang="en-US" sz="4400" dirty="0">
              <a:cs typeface="Courier New" pitchFamily="49" charset="0"/>
            </a:endParaRPr>
          </a:p>
        </p:txBody>
      </p:sp>
      <p:sp>
        <p:nvSpPr>
          <p:cNvPr id="3" name="Subtitle 2"/>
          <p:cNvSpPr>
            <a:spLocks noGrp="1"/>
          </p:cNvSpPr>
          <p:nvPr>
            <p:ph type="subTitle" idx="1"/>
          </p:nvPr>
        </p:nvSpPr>
        <p:spPr>
          <a:xfrm>
            <a:off x="2133600" y="5334000"/>
            <a:ext cx="5917679" cy="861420"/>
          </a:xfrm>
        </p:spPr>
        <p:txBody>
          <a:bodyPr>
            <a:normAutofit/>
          </a:bodyPr>
          <a:lstStyle/>
          <a:p>
            <a:pPr algn="r"/>
            <a:r>
              <a:rPr lang="en-US" dirty="0" smtClean="0"/>
              <a:t>By </a:t>
            </a:r>
            <a:r>
              <a:rPr lang="en-US" dirty="0" err="1" smtClean="0"/>
              <a:t>kidane</a:t>
            </a:r>
            <a:r>
              <a:rPr lang="en-US" dirty="0" smtClean="0"/>
              <a:t> 2020</a:t>
            </a:r>
            <a:endParaRPr lang="en-US" dirty="0"/>
          </a:p>
        </p:txBody>
      </p:sp>
    </p:spTree>
    <p:extLst>
      <p:ext uri="{BB962C8B-B14F-4D97-AF65-F5344CB8AC3E}">
        <p14:creationId xmlns:p14="http://schemas.microsoft.com/office/powerpoint/2010/main" val="23900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(cont.) </a:t>
            </a:r>
          </a:p>
        </p:txBody>
      </p:sp>
      <p:sp>
        <p:nvSpPr>
          <p:cNvPr id="3" name="Content Placeholder 2"/>
          <p:cNvSpPr>
            <a:spLocks noGrp="1"/>
          </p:cNvSpPr>
          <p:nvPr>
            <p:ph idx="1"/>
          </p:nvPr>
        </p:nvSpPr>
        <p:spPr>
          <a:xfrm>
            <a:off x="533400" y="2209800"/>
            <a:ext cx="8001000" cy="4495800"/>
          </a:xfrm>
        </p:spPr>
        <p:txBody>
          <a:bodyPr/>
          <a:lstStyle/>
          <a:p>
            <a:r>
              <a:rPr lang="en-US" sz="2000" b="1" dirty="0">
                <a:solidFill>
                  <a:schemeClr val="accent1"/>
                </a:solidFill>
              </a:rPr>
              <a:t>AAA </a:t>
            </a:r>
            <a:r>
              <a:rPr lang="en-US" sz="2000" b="1" dirty="0" smtClean="0">
                <a:solidFill>
                  <a:schemeClr val="accent1"/>
                </a:solidFill>
              </a:rPr>
              <a:t>Server based </a:t>
            </a:r>
            <a:r>
              <a:rPr lang="en-US" sz="2000" b="1" dirty="0">
                <a:solidFill>
                  <a:schemeClr val="accent1"/>
                </a:solidFill>
              </a:rPr>
              <a:t>Authentication </a:t>
            </a:r>
          </a:p>
          <a:p>
            <a:endParaRPr lang="en-US" dirty="0"/>
          </a:p>
        </p:txBody>
      </p:sp>
      <p:pic>
        <p:nvPicPr>
          <p:cNvPr id="4" name="Picture 3"/>
          <p:cNvPicPr>
            <a:picLocks noChangeAspect="1"/>
          </p:cNvPicPr>
          <p:nvPr/>
        </p:nvPicPr>
        <p:blipFill>
          <a:blip r:embed="rId2"/>
          <a:stretch>
            <a:fillRect/>
          </a:stretch>
        </p:blipFill>
        <p:spPr>
          <a:xfrm>
            <a:off x="533400" y="2819400"/>
            <a:ext cx="8155840" cy="3886200"/>
          </a:xfrm>
          <a:prstGeom prst="rect">
            <a:avLst/>
          </a:prstGeom>
        </p:spPr>
      </p:pic>
    </p:spTree>
    <p:extLst>
      <p:ext uri="{BB962C8B-B14F-4D97-AF65-F5344CB8AC3E}">
        <p14:creationId xmlns:p14="http://schemas.microsoft.com/office/powerpoint/2010/main" val="1231565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an </a:t>
            </a:r>
            <a:r>
              <a:rPr lang="en-US" dirty="0" smtClean="0"/>
              <a:t>IDPS </a:t>
            </a:r>
            <a:r>
              <a:rPr lang="en-US" sz="2400" dirty="0" smtClean="0"/>
              <a:t>(Cont.)</a:t>
            </a:r>
            <a:endParaRPr lang="en-US" dirty="0"/>
          </a:p>
        </p:txBody>
      </p:sp>
      <p:sp>
        <p:nvSpPr>
          <p:cNvPr id="3" name="Content Placeholder 2"/>
          <p:cNvSpPr>
            <a:spLocks noGrp="1"/>
          </p:cNvSpPr>
          <p:nvPr>
            <p:ph idx="1"/>
          </p:nvPr>
        </p:nvSpPr>
        <p:spPr>
          <a:xfrm>
            <a:off x="685800" y="2286000"/>
            <a:ext cx="7924800" cy="4267200"/>
          </a:xfrm>
        </p:spPr>
        <p:txBody>
          <a:bodyPr>
            <a:normAutofit/>
          </a:bodyPr>
          <a:lstStyle/>
          <a:p>
            <a:pPr marL="342900" lvl="1" indent="0">
              <a:buNone/>
            </a:pPr>
            <a:r>
              <a:rPr lang="en-US" sz="2000" dirty="0" smtClean="0">
                <a:solidFill>
                  <a:schemeClr val="accent1"/>
                </a:solidFill>
              </a:rPr>
              <a:t>3.</a:t>
            </a:r>
            <a:r>
              <a:rPr lang="en-US" sz="2000" dirty="0" smtClean="0"/>
              <a:t>	To </a:t>
            </a:r>
            <a:r>
              <a:rPr lang="en-US" sz="2000" dirty="0"/>
              <a:t>document the existing threat to an organization</a:t>
            </a:r>
          </a:p>
          <a:p>
            <a:pPr marL="342900" lvl="1" indent="0">
              <a:buNone/>
            </a:pPr>
            <a:r>
              <a:rPr lang="en-US" sz="2000" dirty="0" smtClean="0">
                <a:solidFill>
                  <a:schemeClr val="accent1"/>
                </a:solidFill>
              </a:rPr>
              <a:t>4.</a:t>
            </a:r>
            <a:r>
              <a:rPr lang="en-US" sz="2000" dirty="0" smtClean="0"/>
              <a:t>	To </a:t>
            </a:r>
            <a:r>
              <a:rPr lang="en-US" sz="2000" dirty="0"/>
              <a:t>act as quality control for security design and </a:t>
            </a:r>
            <a:r>
              <a:rPr lang="en-US" sz="2000" dirty="0" smtClean="0"/>
              <a:t>				administration</a:t>
            </a:r>
            <a:r>
              <a:rPr lang="en-US" sz="2000" dirty="0"/>
              <a:t>, especially in large and complex </a:t>
            </a:r>
            <a:r>
              <a:rPr lang="en-US" sz="2000" dirty="0" smtClean="0"/>
              <a:t>				enterprises</a:t>
            </a:r>
            <a:endParaRPr lang="en-US" sz="2000" dirty="0"/>
          </a:p>
          <a:p>
            <a:pPr marL="342900" lvl="1" indent="0">
              <a:buNone/>
            </a:pPr>
            <a:r>
              <a:rPr lang="en-US" sz="2000" dirty="0" smtClean="0">
                <a:solidFill>
                  <a:schemeClr val="accent1"/>
                </a:solidFill>
              </a:rPr>
              <a:t>5.</a:t>
            </a:r>
            <a:r>
              <a:rPr lang="en-US" sz="2000" dirty="0" smtClean="0"/>
              <a:t>	To </a:t>
            </a:r>
            <a:r>
              <a:rPr lang="en-US" sz="2000" dirty="0"/>
              <a:t>provide useful information about intrusions that do </a:t>
            </a:r>
            <a:r>
              <a:rPr lang="en-US" sz="2000" dirty="0" smtClean="0"/>
              <a:t>		take </a:t>
            </a:r>
            <a:r>
              <a:rPr lang="en-US" sz="2000" dirty="0"/>
              <a:t>place, allowing improved diagnosis, recovery, </a:t>
            </a:r>
            <a:r>
              <a:rPr lang="en-US" sz="2000" dirty="0" smtClean="0"/>
              <a:t>			and </a:t>
            </a:r>
            <a:r>
              <a:rPr lang="en-US" sz="2000" dirty="0"/>
              <a:t>correction of causative factors</a:t>
            </a:r>
          </a:p>
          <a:p>
            <a:pPr marL="859536" lvl="1" indent="-457200">
              <a:buFont typeface="+mj-lt"/>
              <a:buAutoNum type="arabicPeriod"/>
            </a:pPr>
            <a:endParaRPr lang="en-US" sz="2000" dirty="0"/>
          </a:p>
        </p:txBody>
      </p:sp>
    </p:spTree>
    <p:extLst>
      <p:ext uri="{BB962C8B-B14F-4D97-AF65-F5344CB8AC3E}">
        <p14:creationId xmlns:p14="http://schemas.microsoft.com/office/powerpoint/2010/main" val="29818735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Why use an IDPS </a:t>
            </a:r>
            <a:r>
              <a:rPr lang="en-US" sz="2400" dirty="0">
                <a:solidFill>
                  <a:prstClr val="white"/>
                </a:solidFill>
              </a:rPr>
              <a:t>(Cont.)</a:t>
            </a:r>
            <a:endParaRPr lang="en-US" dirty="0"/>
          </a:p>
        </p:txBody>
      </p:sp>
      <p:sp>
        <p:nvSpPr>
          <p:cNvPr id="3" name="Content Placeholder 2"/>
          <p:cNvSpPr>
            <a:spLocks noGrp="1"/>
          </p:cNvSpPr>
          <p:nvPr>
            <p:ph idx="1"/>
          </p:nvPr>
        </p:nvSpPr>
        <p:spPr>
          <a:xfrm>
            <a:off x="762000" y="2489200"/>
            <a:ext cx="7848600" cy="3759200"/>
          </a:xfrm>
        </p:spPr>
        <p:txBody>
          <a:bodyPr>
            <a:normAutofit/>
          </a:bodyPr>
          <a:lstStyle/>
          <a:p>
            <a:pPr marL="0" indent="0">
              <a:buNone/>
            </a:pPr>
            <a:r>
              <a:rPr lang="en-US" sz="2000" dirty="0">
                <a:solidFill>
                  <a:schemeClr val="accent1"/>
                </a:solidFill>
              </a:rPr>
              <a:t>One of the best reasons to install an IDPS </a:t>
            </a:r>
            <a:r>
              <a:rPr lang="en-US" sz="2000" dirty="0"/>
              <a:t>is that they serve as deterrents by increasing the fear of detection among would-be attackers. </a:t>
            </a:r>
          </a:p>
          <a:p>
            <a:r>
              <a:rPr lang="en-US" sz="2000" dirty="0" smtClean="0"/>
              <a:t>If </a:t>
            </a:r>
            <a:r>
              <a:rPr lang="en-US" sz="2000" dirty="0"/>
              <a:t>internal and external users know that an organization has an intrusion detection and prevention system, they are less likely to probe or attempt to compromise it, just as criminals are much less likely to break into a house that has an apparent burglar alarm.</a:t>
            </a:r>
          </a:p>
          <a:p>
            <a:endParaRPr lang="en-US" sz="2000" dirty="0"/>
          </a:p>
        </p:txBody>
      </p:sp>
    </p:spTree>
    <p:extLst>
      <p:ext uri="{BB962C8B-B14F-4D97-AF65-F5344CB8AC3E}">
        <p14:creationId xmlns:p14="http://schemas.microsoft.com/office/powerpoint/2010/main" val="11364520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47800"/>
            <a:ext cx="6422005" cy="2095500"/>
          </a:xfrm>
        </p:spPr>
        <p:txBody>
          <a:bodyPr/>
          <a:lstStyle/>
          <a:p>
            <a:pPr algn="ctr"/>
            <a:r>
              <a:rPr lang="en-US" sz="4400" b="1" dirty="0" smtClean="0"/>
              <a:t>The End</a:t>
            </a:r>
            <a:r>
              <a:rPr lang="en-US" dirty="0" smtClean="0"/>
              <a:t/>
            </a:r>
            <a:br>
              <a:rPr lang="en-US" dirty="0" smtClean="0"/>
            </a:br>
            <a:r>
              <a:rPr lang="en-US" sz="2000" dirty="0" smtClean="0"/>
              <a:t>Thank You</a:t>
            </a:r>
            <a:endParaRPr lang="en-US" sz="3600" dirty="0"/>
          </a:p>
        </p:txBody>
      </p:sp>
      <p:sp>
        <p:nvSpPr>
          <p:cNvPr id="3" name="Text Placeholder 2"/>
          <p:cNvSpPr>
            <a:spLocks noGrp="1"/>
          </p:cNvSpPr>
          <p:nvPr>
            <p:ph type="body" idx="1"/>
          </p:nvPr>
        </p:nvSpPr>
        <p:spPr/>
        <p:txBody>
          <a:bodyPr>
            <a:normAutofit/>
          </a:bodyPr>
          <a:lstStyle/>
          <a:p>
            <a:pPr algn="ctr"/>
            <a:r>
              <a:rPr lang="en-US" sz="4000" b="1" dirty="0" smtClean="0"/>
              <a:t>Questions ?</a:t>
            </a:r>
            <a:endParaRPr lang="en-US" sz="4000" b="1" dirty="0"/>
          </a:p>
        </p:txBody>
      </p:sp>
    </p:spTree>
    <p:extLst>
      <p:ext uri="{BB962C8B-B14F-4D97-AF65-F5344CB8AC3E}">
        <p14:creationId xmlns:p14="http://schemas.microsoft.com/office/powerpoint/2010/main" val="89190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(cont.) </a:t>
            </a:r>
          </a:p>
        </p:txBody>
      </p:sp>
      <p:pic>
        <p:nvPicPr>
          <p:cNvPr id="4" name="Content Placeholder 3"/>
          <p:cNvPicPr>
            <a:picLocks noGrp="1" noChangeAspect="1"/>
          </p:cNvPicPr>
          <p:nvPr>
            <p:ph idx="1"/>
          </p:nvPr>
        </p:nvPicPr>
        <p:blipFill>
          <a:blip r:embed="rId2"/>
          <a:stretch>
            <a:fillRect/>
          </a:stretch>
        </p:blipFill>
        <p:spPr>
          <a:xfrm>
            <a:off x="381000" y="2209800"/>
            <a:ext cx="8382000" cy="4495800"/>
          </a:xfrm>
          <a:prstGeom prst="rect">
            <a:avLst/>
          </a:prstGeom>
        </p:spPr>
      </p:pic>
    </p:spTree>
    <p:extLst>
      <p:ext uri="{BB962C8B-B14F-4D97-AF65-F5344CB8AC3E}">
        <p14:creationId xmlns:p14="http://schemas.microsoft.com/office/powerpoint/2010/main" val="20497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95134"/>
            <a:ext cx="8229600" cy="709865"/>
          </a:xfrm>
        </p:spPr>
        <p:txBody>
          <a:bodyPr/>
          <a:lstStyle/>
          <a:p>
            <a:r>
              <a:rPr lang="en-US" sz="2800" dirty="0"/>
              <a:t>Authentication </a:t>
            </a:r>
            <a:r>
              <a:rPr lang="en-US" sz="2800" dirty="0" smtClean="0"/>
              <a:t>|</a:t>
            </a:r>
            <a:r>
              <a:rPr lang="en-US" sz="2000" dirty="0" smtClean="0"/>
              <a:t>TACACS</a:t>
            </a:r>
            <a:r>
              <a:rPr lang="en-US" sz="2000" dirty="0"/>
              <a:t>+ Authentication Process</a:t>
            </a:r>
            <a:r>
              <a:rPr lang="en-US" dirty="0"/>
              <a:t/>
            </a:r>
            <a:br>
              <a:rPr lang="en-US" dirty="0"/>
            </a:br>
            <a:endParaRPr lang="en-US" dirty="0"/>
          </a:p>
        </p:txBody>
      </p:sp>
      <p:sp>
        <p:nvSpPr>
          <p:cNvPr id="3" name="Content Placeholder 2"/>
          <p:cNvSpPr>
            <a:spLocks noGrp="1"/>
          </p:cNvSpPr>
          <p:nvPr>
            <p:ph idx="1"/>
          </p:nvPr>
        </p:nvSpPr>
        <p:spPr>
          <a:xfrm>
            <a:off x="533400" y="2209800"/>
            <a:ext cx="7924800" cy="3810000"/>
          </a:xfrm>
        </p:spPr>
        <p:txBody>
          <a:bodyPr/>
          <a:lstStyle/>
          <a:p>
            <a:endParaRPr lang="en-US" dirty="0"/>
          </a:p>
        </p:txBody>
      </p:sp>
      <p:pic>
        <p:nvPicPr>
          <p:cNvPr id="4" name="Picture 3"/>
          <p:cNvPicPr>
            <a:picLocks noChangeAspect="1"/>
          </p:cNvPicPr>
          <p:nvPr/>
        </p:nvPicPr>
        <p:blipFill>
          <a:blip r:embed="rId2"/>
          <a:stretch>
            <a:fillRect/>
          </a:stretch>
        </p:blipFill>
        <p:spPr>
          <a:xfrm>
            <a:off x="381000" y="1904999"/>
            <a:ext cx="8382000" cy="4800601"/>
          </a:xfrm>
          <a:prstGeom prst="rect">
            <a:avLst/>
          </a:prstGeom>
        </p:spPr>
      </p:pic>
    </p:spTree>
    <p:extLst>
      <p:ext uri="{BB962C8B-B14F-4D97-AF65-F5344CB8AC3E}">
        <p14:creationId xmlns:p14="http://schemas.microsoft.com/office/powerpoint/2010/main" val="197825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27098"/>
            <a:ext cx="8001000" cy="709865"/>
          </a:xfrm>
        </p:spPr>
        <p:txBody>
          <a:bodyPr/>
          <a:lstStyle/>
          <a:p>
            <a:r>
              <a:rPr lang="en-US" dirty="0" smtClean="0"/>
              <a:t>Authentication |</a:t>
            </a:r>
            <a:r>
              <a:rPr lang="en-US" sz="2200" dirty="0" smtClean="0"/>
              <a:t>RADIUS </a:t>
            </a:r>
            <a:r>
              <a:rPr lang="en-US" sz="2200" dirty="0"/>
              <a:t>Authentication </a:t>
            </a:r>
            <a:r>
              <a:rPr lang="en-US" sz="2200" dirty="0" smtClean="0"/>
              <a:t>Process</a:t>
            </a:r>
            <a:endParaRPr lang="en-US" sz="2200" dirty="0"/>
          </a:p>
        </p:txBody>
      </p:sp>
      <p:pic>
        <p:nvPicPr>
          <p:cNvPr id="4" name="Content Placeholder 3"/>
          <p:cNvPicPr>
            <a:picLocks noGrp="1" noChangeAspect="1"/>
          </p:cNvPicPr>
          <p:nvPr>
            <p:ph idx="1"/>
          </p:nvPr>
        </p:nvPicPr>
        <p:blipFill>
          <a:blip r:embed="rId2"/>
          <a:stretch>
            <a:fillRect/>
          </a:stretch>
        </p:blipFill>
        <p:spPr>
          <a:xfrm>
            <a:off x="533400" y="2286000"/>
            <a:ext cx="8229600" cy="4191000"/>
          </a:xfrm>
          <a:prstGeom prst="rect">
            <a:avLst/>
          </a:prstGeom>
        </p:spPr>
      </p:pic>
    </p:spTree>
    <p:extLst>
      <p:ext uri="{BB962C8B-B14F-4D97-AF65-F5344CB8AC3E}">
        <p14:creationId xmlns:p14="http://schemas.microsoft.com/office/powerpoint/2010/main" val="380490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781800" cy="715962"/>
          </a:xfrm>
        </p:spPr>
        <p:txBody>
          <a:bodyPr>
            <a:normAutofit/>
          </a:bodyPr>
          <a:lstStyle/>
          <a:p>
            <a:r>
              <a:rPr lang="en-US" dirty="0">
                <a:latin typeface="Courier New" pitchFamily="49" charset="0"/>
                <a:cs typeface="Courier New" pitchFamily="49" charset="0"/>
              </a:rPr>
              <a:t>Authentication (cont.) </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fontScale="92500"/>
          </a:bodyPr>
          <a:lstStyle/>
          <a:p>
            <a:pPr algn="just"/>
            <a:r>
              <a:rPr lang="en-US" sz="2000" b="1" dirty="0" smtClean="0">
                <a:solidFill>
                  <a:schemeClr val="accent1"/>
                </a:solidFill>
                <a:cs typeface="Times New Roman" pitchFamily="18" charset="0"/>
              </a:rPr>
              <a:t>Something a Supplicant Knows </a:t>
            </a:r>
            <a:r>
              <a:rPr lang="en-US" sz="2000" dirty="0" smtClean="0">
                <a:cs typeface="Times New Roman" pitchFamily="18" charset="0"/>
              </a:rPr>
              <a:t>This factor of authentication relies upon what the supplicant knows and can recall—for example, a password, passphrase, or other unique authentication code, such as a personal identification number (PIN). </a:t>
            </a:r>
          </a:p>
          <a:p>
            <a:pPr lvl="1" algn="just"/>
            <a:r>
              <a:rPr lang="en-US" sz="2000" dirty="0" smtClean="0">
                <a:solidFill>
                  <a:schemeClr val="accent1"/>
                </a:solidFill>
                <a:cs typeface="Times New Roman" pitchFamily="18" charset="0"/>
              </a:rPr>
              <a:t>A </a:t>
            </a:r>
            <a:r>
              <a:rPr lang="en-US" sz="2000" b="1" dirty="0" smtClean="0">
                <a:solidFill>
                  <a:schemeClr val="accent1"/>
                </a:solidFill>
                <a:cs typeface="Times New Roman" pitchFamily="18" charset="0"/>
              </a:rPr>
              <a:t>password </a:t>
            </a:r>
            <a:r>
              <a:rPr lang="en-US" sz="2000" dirty="0" smtClean="0">
                <a:cs typeface="Times New Roman" pitchFamily="18" charset="0"/>
              </a:rPr>
              <a:t>is a private word or combination of characters that only the user should know. One of the biggest debates in the information security industry concerns the complexity of passwords. </a:t>
            </a:r>
          </a:p>
          <a:p>
            <a:pPr lvl="1" algn="just"/>
            <a:r>
              <a:rPr lang="en-US" sz="2000" dirty="0">
                <a:cs typeface="Times New Roman" pitchFamily="18" charset="0"/>
              </a:rPr>
              <a:t>A passphrase is a series of characters, typically longer than a password, from which a virtual password is derived. For example, while a typical password might be “23skedoo,” a typical passphrase might be “</a:t>
            </a:r>
            <a:r>
              <a:rPr lang="en-US" sz="2000" dirty="0" err="1">
                <a:cs typeface="Times New Roman" pitchFamily="18" charset="0"/>
              </a:rPr>
              <a:t>MayTheForceBeWithYouAlways</a:t>
            </a:r>
            <a:r>
              <a:rPr lang="en-US" sz="2000" dirty="0">
                <a:cs typeface="Times New Roman" pitchFamily="18" charset="0"/>
              </a:rPr>
              <a:t>,” represented as “MTFBWYA.”</a:t>
            </a:r>
          </a:p>
          <a:p>
            <a:pPr lvl="1" algn="just"/>
            <a:endParaRPr lang="en-US" sz="2000" dirty="0" smtClean="0">
              <a:cs typeface="Times New Roman" pitchFamily="18" charset="0"/>
            </a:endParaRPr>
          </a:p>
          <a:p>
            <a:pPr algn="just"/>
            <a:endParaRPr lang="en-US" sz="2000" dirty="0" smtClean="0">
              <a:cs typeface="Times New Roman" pitchFamily="18" charset="0"/>
            </a:endParaRPr>
          </a:p>
          <a:p>
            <a:pPr marL="0" indent="0" algn="just">
              <a:buNone/>
            </a:pPr>
            <a:endParaRPr lang="en-US" sz="2000" dirty="0" smtClean="0">
              <a:cs typeface="Times New Roman" pitchFamily="18" charset="0"/>
            </a:endParaRPr>
          </a:p>
          <a:p>
            <a:pPr algn="just"/>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914400"/>
            <a:ext cx="6692900" cy="715962"/>
          </a:xfrm>
        </p:spPr>
        <p:txBody>
          <a:bodyPr>
            <a:normAutofit/>
          </a:bodyPr>
          <a:lstStyle/>
          <a:p>
            <a:r>
              <a:rPr lang="en-US" dirty="0">
                <a:latin typeface="Courier New" pitchFamily="49" charset="0"/>
                <a:cs typeface="Courier New" pitchFamily="49" charset="0"/>
              </a:rPr>
              <a:t>Authentication (cont.) </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b="1" dirty="0" smtClean="0">
                <a:solidFill>
                  <a:schemeClr val="accent1"/>
                </a:solidFill>
                <a:cs typeface="Times New Roman" pitchFamily="18" charset="0"/>
              </a:rPr>
              <a:t>Something a Supplicant Has </a:t>
            </a:r>
            <a:r>
              <a:rPr lang="en-US" sz="2000" dirty="0" smtClean="0">
                <a:cs typeface="Times New Roman" pitchFamily="18" charset="0"/>
              </a:rPr>
              <a:t>This authentication factor relies upon something a supplicant has and can produce when necessary. </a:t>
            </a:r>
          </a:p>
          <a:p>
            <a:pPr algn="just"/>
            <a:r>
              <a:rPr lang="en-US" sz="2000" dirty="0" smtClean="0">
                <a:cs typeface="Times New Roman" pitchFamily="18" charset="0"/>
              </a:rPr>
              <a:t>One example is </a:t>
            </a:r>
            <a:r>
              <a:rPr lang="en-US" sz="2000" b="1" dirty="0" smtClean="0">
                <a:cs typeface="Times New Roman" pitchFamily="18" charset="0"/>
              </a:rPr>
              <a:t>dumb cards, such as ID </a:t>
            </a:r>
            <a:r>
              <a:rPr lang="en-US" sz="2000" dirty="0" smtClean="0">
                <a:cs typeface="Times New Roman" pitchFamily="18" charset="0"/>
              </a:rPr>
              <a:t>cards or ATM cards with magnetic stripes containing the digital (and often encrypted) user PIN, against which the number a user input is compared. </a:t>
            </a:r>
          </a:p>
          <a:p>
            <a:pPr algn="just"/>
            <a:r>
              <a:rPr lang="en-US" sz="2000" dirty="0" smtClean="0">
                <a:cs typeface="Times New Roman" pitchFamily="18" charset="0"/>
              </a:rPr>
              <a:t>The </a:t>
            </a:r>
            <a:r>
              <a:rPr lang="en-US" sz="2000" b="1" dirty="0" smtClean="0">
                <a:cs typeface="Times New Roman" pitchFamily="18" charset="0"/>
              </a:rPr>
              <a:t>smart card contains a computer </a:t>
            </a:r>
            <a:r>
              <a:rPr lang="en-US" sz="2000" dirty="0" smtClean="0">
                <a:cs typeface="Times New Roman" pitchFamily="18" charset="0"/>
              </a:rPr>
              <a:t>chip that can verify and validate a number of pieces of information instead of just a PIN.</a:t>
            </a:r>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807200" cy="715962"/>
          </a:xfrm>
        </p:spPr>
        <p:txBody>
          <a:bodyPr>
            <a:normAutofit/>
          </a:bodyPr>
          <a:lstStyle/>
          <a:p>
            <a:r>
              <a:rPr lang="en-US" dirty="0">
                <a:latin typeface="Courier New" pitchFamily="49" charset="0"/>
                <a:cs typeface="Courier New" pitchFamily="49" charset="0"/>
              </a:rPr>
              <a:t>Authentication (cont.) </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762000" y="2286000"/>
            <a:ext cx="7696200" cy="4343400"/>
          </a:xfrm>
        </p:spPr>
        <p:txBody>
          <a:bodyPr>
            <a:normAutofit/>
          </a:bodyPr>
          <a:lstStyle/>
          <a:p>
            <a:pPr algn="just"/>
            <a:r>
              <a:rPr lang="en-US" sz="2000" b="1" dirty="0" smtClean="0">
                <a:solidFill>
                  <a:schemeClr val="accent1"/>
                </a:solidFill>
                <a:cs typeface="Times New Roman" pitchFamily="18" charset="0"/>
              </a:rPr>
              <a:t>Something a Supplicant Is or Can Produce </a:t>
            </a:r>
            <a:r>
              <a:rPr lang="en-US" sz="2000" dirty="0" smtClean="0">
                <a:cs typeface="Times New Roman" pitchFamily="18" charset="0"/>
              </a:rPr>
              <a:t>This authentication factor relies upon individual characteristics, such as </a:t>
            </a:r>
          </a:p>
          <a:p>
            <a:pPr lvl="2" algn="just"/>
            <a:r>
              <a:rPr lang="en-US" sz="2000" dirty="0" smtClean="0">
                <a:cs typeface="Times New Roman" pitchFamily="18" charset="0"/>
              </a:rPr>
              <a:t>fingerprints, palm prints, hand topography, hand geometry, or retina and iris scans, or something a supplicant can produce on demand, such as voice patterns, signatures, or keyboard kinetic measurements. </a:t>
            </a:r>
          </a:p>
          <a:p>
            <a:pPr marL="0" indent="0" algn="just">
              <a:buNone/>
            </a:pPr>
            <a:r>
              <a:rPr lang="en-US" sz="2000" dirty="0" smtClean="0">
                <a:cs typeface="Times New Roman" pitchFamily="18" charset="0"/>
              </a:rPr>
              <a:t>Some of these characteristics, known collectively as </a:t>
            </a:r>
            <a:r>
              <a:rPr lang="en-US" sz="2000" b="1" dirty="0" smtClean="0">
                <a:solidFill>
                  <a:schemeClr val="accent1"/>
                </a:solidFill>
                <a:cs typeface="Times New Roman" pitchFamily="18" charset="0"/>
              </a:rPr>
              <a:t>biometrics</a:t>
            </a:r>
            <a:r>
              <a:rPr lang="en-US" sz="2000" dirty="0" smtClean="0">
                <a:cs typeface="Times New Roman" pitchFamily="18" charset="0"/>
              </a:rPr>
              <a:t>.</a:t>
            </a:r>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(cont.) </a:t>
            </a:r>
          </a:p>
        </p:txBody>
      </p:sp>
      <p:pic>
        <p:nvPicPr>
          <p:cNvPr id="4" name="Content Placeholder 3"/>
          <p:cNvPicPr>
            <a:picLocks noGrp="1" noChangeAspect="1"/>
          </p:cNvPicPr>
          <p:nvPr>
            <p:ph idx="1"/>
          </p:nvPr>
        </p:nvPicPr>
        <p:blipFill>
          <a:blip r:embed="rId2"/>
          <a:stretch>
            <a:fillRect/>
          </a:stretch>
        </p:blipFill>
        <p:spPr>
          <a:xfrm>
            <a:off x="609600" y="1905000"/>
            <a:ext cx="8077200" cy="4724400"/>
          </a:xfrm>
          <a:prstGeom prst="rect">
            <a:avLst/>
          </a:prstGeom>
        </p:spPr>
      </p:pic>
    </p:spTree>
    <p:extLst>
      <p:ext uri="{BB962C8B-B14F-4D97-AF65-F5344CB8AC3E}">
        <p14:creationId xmlns:p14="http://schemas.microsoft.com/office/powerpoint/2010/main" val="3969468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6705600" cy="715962"/>
          </a:xfrm>
        </p:spPr>
        <p:txBody>
          <a:bodyPr>
            <a:normAutofit/>
          </a:bodyPr>
          <a:lstStyle/>
          <a:p>
            <a:r>
              <a:rPr lang="en-US" b="1" dirty="0" smtClean="0">
                <a:latin typeface="+mn-lt"/>
                <a:cs typeface="Courier New" pitchFamily="49" charset="0"/>
              </a:rPr>
              <a:t>Authorization</a:t>
            </a:r>
            <a:endParaRPr lang="en-US" b="1" dirty="0">
              <a:latin typeface="+mn-lt"/>
              <a:cs typeface="Courier New" pitchFamily="49" charset="0"/>
            </a:endParaRPr>
          </a:p>
        </p:txBody>
      </p:sp>
      <p:sp>
        <p:nvSpPr>
          <p:cNvPr id="3" name="Content Placeholder 2"/>
          <p:cNvSpPr>
            <a:spLocks noGrp="1"/>
          </p:cNvSpPr>
          <p:nvPr>
            <p:ph idx="1"/>
          </p:nvPr>
        </p:nvSpPr>
        <p:spPr>
          <a:xfrm>
            <a:off x="457200" y="2209800"/>
            <a:ext cx="8229600" cy="4419600"/>
          </a:xfrm>
        </p:spPr>
        <p:txBody>
          <a:bodyPr>
            <a:normAutofit/>
          </a:bodyPr>
          <a:lstStyle/>
          <a:p>
            <a:pPr marL="0" indent="0" algn="just">
              <a:buNone/>
            </a:pPr>
            <a:r>
              <a:rPr lang="en-US" sz="2000" b="1" dirty="0" smtClean="0">
                <a:solidFill>
                  <a:schemeClr val="accent1"/>
                </a:solidFill>
                <a:cs typeface="Times New Roman" pitchFamily="18" charset="0"/>
              </a:rPr>
              <a:t>Authorization </a:t>
            </a:r>
            <a:r>
              <a:rPr lang="en-US" sz="2000" dirty="0" smtClean="0">
                <a:cs typeface="Times New Roman" pitchFamily="18" charset="0"/>
              </a:rPr>
              <a:t>is the matching of an authenticated entity to a list of information assets and corresponding access levels. This list is usually an ACL or access control matrix. In general, authorization can be handled in one of three ways:</a:t>
            </a:r>
          </a:p>
          <a:p>
            <a:pPr algn="just"/>
            <a:r>
              <a:rPr lang="en-US" sz="2000" dirty="0" smtClean="0">
                <a:cs typeface="Times New Roman" pitchFamily="18" charset="0"/>
              </a:rPr>
              <a:t>Authorization for each authenticated user, in which the system performs an authentication process to verify each entity and then grants access to resources for only that entity. This quickly becomes a complex and resource-intensive process in a computer system.</a:t>
            </a:r>
          </a:p>
          <a:p>
            <a:pPr algn="just"/>
            <a:r>
              <a:rPr lang="en-US" sz="2000" dirty="0" smtClean="0">
                <a:cs typeface="Times New Roman" pitchFamily="18" charset="0"/>
              </a:rPr>
              <a:t>Authorization for members of a group, in which the system matches authenticated entities to a list of group memberships, and then grants access to resources based on the group’s access rights. This is the most common authorization method.</a:t>
            </a:r>
          </a:p>
          <a:p>
            <a:pPr algn="just"/>
            <a:endParaRPr lang="en-US" sz="2000" dirty="0" smtClean="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6934200" cy="715962"/>
          </a:xfrm>
        </p:spPr>
        <p:txBody>
          <a:bodyPr>
            <a:normAutofit/>
          </a:bodyPr>
          <a:lstStyle/>
          <a:p>
            <a:r>
              <a:rPr lang="en-US" dirty="0" smtClean="0">
                <a:latin typeface="Courier New" pitchFamily="49" charset="0"/>
                <a:cs typeface="Courier New" pitchFamily="49" charset="0"/>
              </a:rPr>
              <a:t>Authorization(cont.)</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dirty="0" smtClean="0">
                <a:cs typeface="Times New Roman" pitchFamily="18" charset="0"/>
              </a:rPr>
              <a:t>Authorization across multiple systems, in which a central authentication and authorization system verifies entity identity and grants it a set of credentials.</a:t>
            </a:r>
          </a:p>
          <a:p>
            <a:pPr algn="just"/>
            <a:r>
              <a:rPr lang="en-US" sz="2000" dirty="0" smtClean="0">
                <a:cs typeface="Times New Roman" pitchFamily="18" charset="0"/>
              </a:rPr>
              <a:t>Authorization credentials (sometimes called authorization tickets) are issued by an authenticator and are honored by many or all systems within the authentication domain. </a:t>
            </a:r>
          </a:p>
          <a:p>
            <a:pPr algn="just"/>
            <a:r>
              <a:rPr lang="en-US" sz="2000" dirty="0" smtClean="0">
                <a:cs typeface="Times New Roman" pitchFamily="18" charset="0"/>
              </a:rPr>
              <a:t>Sometimes called single sign-on (SSO) or reduced sign-on, authorization credentials are becoming more common and are frequently enabled using a shared directory structure such as the Lightweight Directory Access Protocol (LDAP).</a:t>
            </a:r>
          </a:p>
          <a:p>
            <a:endParaRPr lang="en-US" sz="2000" dirty="0" smtClean="0">
              <a:cs typeface="Times New Roman" pitchFamily="18" charset="0"/>
            </a:endParaRPr>
          </a:p>
          <a:p>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Courier New" pitchFamily="49" charset="0"/>
                <a:cs typeface="Courier New" pitchFamily="49" charset="0"/>
              </a:rPr>
              <a:t>Access Control</a:t>
            </a:r>
            <a:endParaRPr lang="en-US" sz="4000" b="1" dirty="0">
              <a:latin typeface="Courier New" pitchFamily="49" charset="0"/>
              <a:cs typeface="Courier New" pitchFamily="49" charset="0"/>
            </a:endParaRPr>
          </a:p>
        </p:txBody>
      </p:sp>
      <p:sp>
        <p:nvSpPr>
          <p:cNvPr id="3" name="Content Placeholder 2"/>
          <p:cNvSpPr>
            <a:spLocks noGrp="1"/>
          </p:cNvSpPr>
          <p:nvPr>
            <p:ph idx="1"/>
          </p:nvPr>
        </p:nvSpPr>
        <p:spPr>
          <a:xfrm>
            <a:off x="457200" y="2489200"/>
            <a:ext cx="8077200" cy="3911600"/>
          </a:xfrm>
        </p:spPr>
        <p:txBody>
          <a:bodyPr>
            <a:normAutofit/>
          </a:bodyPr>
          <a:lstStyle/>
          <a:p>
            <a:pPr algn="just"/>
            <a:r>
              <a:rPr lang="en-US" sz="2000" b="1" dirty="0" smtClean="0">
                <a:solidFill>
                  <a:schemeClr val="accent1"/>
                </a:solidFill>
                <a:cs typeface="Times New Roman" pitchFamily="18" charset="0"/>
              </a:rPr>
              <a:t>Access control </a:t>
            </a:r>
            <a:r>
              <a:rPr lang="en-US" sz="2000" dirty="0" smtClean="0">
                <a:cs typeface="Times New Roman" pitchFamily="18" charset="0"/>
              </a:rPr>
              <a:t>is the method by which systems determine whether and how to admit a user into a trusted area of the organization—that is, information systems, restricted areas such as computer rooms, and the entire physical location. </a:t>
            </a:r>
            <a:endParaRPr lang="en-US" sz="2000" dirty="0">
              <a:cs typeface="Times New Roman" pitchFamily="18" charset="0"/>
            </a:endParaRPr>
          </a:p>
          <a:p>
            <a:pPr algn="just"/>
            <a:r>
              <a:rPr lang="en-US" sz="2000" dirty="0" smtClean="0">
                <a:cs typeface="Times New Roman" pitchFamily="18" charset="0"/>
              </a:rPr>
              <a:t>Access control is achieved by means of a combination of </a:t>
            </a:r>
            <a:r>
              <a:rPr lang="en-US" sz="2000" dirty="0" smtClean="0">
                <a:solidFill>
                  <a:schemeClr val="accent1"/>
                </a:solidFill>
                <a:cs typeface="Times New Roman" pitchFamily="18" charset="0"/>
              </a:rPr>
              <a:t>policies, programs, and  Technologies</a:t>
            </a:r>
            <a:r>
              <a:rPr lang="en-US" sz="2000" dirty="0" smtClean="0">
                <a:cs typeface="Times New Roman" pitchFamily="18" charset="0"/>
              </a:rPr>
              <a:t>. </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8581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Authorization(cont.) </a:t>
            </a:r>
          </a:p>
        </p:txBody>
      </p:sp>
      <p:sp>
        <p:nvSpPr>
          <p:cNvPr id="3" name="Content Placeholder 2"/>
          <p:cNvSpPr>
            <a:spLocks noGrp="1"/>
          </p:cNvSpPr>
          <p:nvPr>
            <p:ph idx="1"/>
          </p:nvPr>
        </p:nvSpPr>
        <p:spPr>
          <a:xfrm>
            <a:off x="533400" y="2209800"/>
            <a:ext cx="8155770" cy="4419600"/>
          </a:xfrm>
        </p:spPr>
        <p:txBody>
          <a:bodyPr>
            <a:noAutofit/>
          </a:bodyPr>
          <a:lstStyle/>
          <a:p>
            <a:pPr marL="0" indent="0">
              <a:buNone/>
            </a:pPr>
            <a:r>
              <a:rPr lang="en-US" sz="2000" dirty="0"/>
              <a:t>Provides the method for </a:t>
            </a:r>
            <a:r>
              <a:rPr lang="en-US" sz="2000" dirty="0" smtClean="0">
                <a:solidFill>
                  <a:schemeClr val="accent1"/>
                </a:solidFill>
              </a:rPr>
              <a:t>remote or local </a:t>
            </a:r>
            <a:r>
              <a:rPr lang="en-US" sz="2000" dirty="0">
                <a:solidFill>
                  <a:schemeClr val="accent1"/>
                </a:solidFill>
              </a:rPr>
              <a:t>access </a:t>
            </a:r>
            <a:r>
              <a:rPr lang="en-US" sz="2000" dirty="0" smtClean="0">
                <a:solidFill>
                  <a:schemeClr val="accent1"/>
                </a:solidFill>
              </a:rPr>
              <a:t>control</a:t>
            </a:r>
            <a:endParaRPr lang="en-US" sz="2000" dirty="0">
              <a:solidFill>
                <a:schemeClr val="accent1"/>
              </a:solidFill>
            </a:endParaRPr>
          </a:p>
          <a:p>
            <a:r>
              <a:rPr lang="en-US" sz="2000" dirty="0"/>
              <a:t>Including one-time authorization or authorization for each service, per-user account list and profile, user </a:t>
            </a:r>
            <a:r>
              <a:rPr lang="en-US" sz="2000" dirty="0">
                <a:solidFill>
                  <a:schemeClr val="accent1"/>
                </a:solidFill>
              </a:rPr>
              <a:t>group </a:t>
            </a:r>
            <a:r>
              <a:rPr lang="en-US" sz="2000" dirty="0" smtClean="0">
                <a:solidFill>
                  <a:schemeClr val="accent1"/>
                </a:solidFill>
              </a:rPr>
              <a:t>support</a:t>
            </a:r>
            <a:endParaRPr lang="en-US" sz="2000" dirty="0">
              <a:solidFill>
                <a:schemeClr val="accent1"/>
              </a:solidFill>
            </a:endParaRPr>
          </a:p>
          <a:p>
            <a:r>
              <a:rPr lang="en-US" sz="2000" dirty="0"/>
              <a:t>Once a user has authenticated, authorization services determine which:</a:t>
            </a:r>
          </a:p>
          <a:p>
            <a:pPr lvl="1"/>
            <a:r>
              <a:rPr lang="en-US" sz="2000" dirty="0"/>
              <a:t>Resources the user can access. </a:t>
            </a:r>
          </a:p>
          <a:p>
            <a:pPr lvl="1"/>
            <a:r>
              <a:rPr lang="en-US" sz="2000" dirty="0"/>
              <a:t>Operations the user is allowed to perform. </a:t>
            </a:r>
          </a:p>
          <a:p>
            <a:pPr marL="0" indent="0">
              <a:buNone/>
            </a:pPr>
            <a:r>
              <a:rPr lang="en-US" dirty="0">
                <a:solidFill>
                  <a:schemeClr val="accent1"/>
                </a:solidFill>
              </a:rPr>
              <a:t>E.g., “User ‘student’ can access host </a:t>
            </a:r>
            <a:r>
              <a:rPr lang="en-US" dirty="0" smtClean="0">
                <a:solidFill>
                  <a:schemeClr val="accent1"/>
                </a:solidFill>
              </a:rPr>
              <a:t>server XYZ </a:t>
            </a:r>
            <a:r>
              <a:rPr lang="en-US" dirty="0">
                <a:solidFill>
                  <a:schemeClr val="accent1"/>
                </a:solidFill>
              </a:rPr>
              <a:t>using Telnet only.”</a:t>
            </a:r>
          </a:p>
          <a:p>
            <a:r>
              <a:rPr lang="en-US" sz="2000" dirty="0"/>
              <a:t>As with</a:t>
            </a:r>
            <a:r>
              <a:rPr lang="en-US" sz="2000" dirty="0">
                <a:solidFill>
                  <a:schemeClr val="accent1"/>
                </a:solidFill>
              </a:rPr>
              <a:t> authentication</a:t>
            </a:r>
            <a:r>
              <a:rPr lang="en-US" sz="2000" dirty="0"/>
              <a:t>, AAA authorization is configured by defining a “named” list of authorization methods, and then applying that list to various interfaces.</a:t>
            </a:r>
          </a:p>
          <a:p>
            <a:endParaRPr lang="en-US" sz="2000" dirty="0"/>
          </a:p>
        </p:txBody>
      </p:sp>
    </p:spTree>
    <p:extLst>
      <p:ext uri="{BB962C8B-B14F-4D97-AF65-F5344CB8AC3E}">
        <p14:creationId xmlns:p14="http://schemas.microsoft.com/office/powerpoint/2010/main" val="164891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Authorization(cont.)</a:t>
            </a:r>
          </a:p>
        </p:txBody>
      </p:sp>
      <p:sp>
        <p:nvSpPr>
          <p:cNvPr id="3" name="Content Placeholder 2"/>
          <p:cNvSpPr>
            <a:spLocks noGrp="1"/>
          </p:cNvSpPr>
          <p:nvPr>
            <p:ph idx="1"/>
          </p:nvPr>
        </p:nvSpPr>
        <p:spPr>
          <a:xfrm>
            <a:off x="533400" y="2133600"/>
            <a:ext cx="8153400" cy="4495800"/>
          </a:xfrm>
        </p:spPr>
        <p:txBody>
          <a:bodyPr/>
          <a:lstStyle/>
          <a:p>
            <a:pPr marL="0" indent="0">
              <a:buNone/>
            </a:pPr>
            <a:r>
              <a:rPr lang="en-US" b="1" dirty="0" smtClean="0">
                <a:solidFill>
                  <a:schemeClr val="accent1"/>
                </a:solidFill>
              </a:rPr>
              <a:t>#</a:t>
            </a:r>
            <a:endParaRPr lang="en-US" b="1" dirty="0">
              <a:solidFill>
                <a:schemeClr val="accent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89473" b="59607"/>
          <a:stretch>
            <a:fillRect/>
          </a:stretch>
        </p:blipFill>
        <p:spPr bwMode="auto">
          <a:xfrm>
            <a:off x="6886564" y="2841190"/>
            <a:ext cx="60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4420394" y="2460190"/>
            <a:ext cx="1051707" cy="57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3188" tIns="52388" rIns="103188" bIns="52388">
            <a:spAutoFit/>
          </a:bodyPr>
          <a:lstStyle/>
          <a:p>
            <a:pPr algn="ctr" defTabSz="1157288" eaLnBrk="0" fontAlgn="base" hangingPunct="0">
              <a:lnSpc>
                <a:spcPct val="85000"/>
              </a:lnSpc>
              <a:spcBef>
                <a:spcPct val="0"/>
              </a:spcBef>
              <a:spcAft>
                <a:spcPct val="0"/>
              </a:spcAft>
            </a:pPr>
            <a:r>
              <a:rPr lang="en-US" b="1" dirty="0">
                <a:solidFill>
                  <a:schemeClr val="accent1"/>
                </a:solidFill>
                <a:ea typeface="ＭＳ Ｐゴシック" charset="0"/>
              </a:rPr>
              <a:t>AAA</a:t>
            </a:r>
            <a:br>
              <a:rPr lang="en-US" b="1" dirty="0">
                <a:solidFill>
                  <a:schemeClr val="accent1"/>
                </a:solidFill>
                <a:ea typeface="ＭＳ Ｐゴシック" charset="0"/>
              </a:rPr>
            </a:br>
            <a:r>
              <a:rPr lang="en-US" b="1" dirty="0">
                <a:solidFill>
                  <a:schemeClr val="accent1"/>
                </a:solidFill>
                <a:ea typeface="ＭＳ Ｐゴシック" charset="0"/>
              </a:rPr>
              <a:t>Router</a:t>
            </a:r>
          </a:p>
        </p:txBody>
      </p:sp>
      <p:sp>
        <p:nvSpPr>
          <p:cNvPr id="6" name="Rectangle 8"/>
          <p:cNvSpPr>
            <a:spLocks noChangeArrowheads="1"/>
          </p:cNvSpPr>
          <p:nvPr/>
        </p:nvSpPr>
        <p:spPr bwMode="auto">
          <a:xfrm>
            <a:off x="865970" y="2630944"/>
            <a:ext cx="1809792" cy="34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spAutoFit/>
          </a:bodyPr>
          <a:lstStyle/>
          <a:p>
            <a:pPr algn="ctr" defTabSz="1157288" eaLnBrk="0" fontAlgn="base" hangingPunct="0">
              <a:lnSpc>
                <a:spcPct val="85000"/>
              </a:lnSpc>
              <a:spcBef>
                <a:spcPct val="0"/>
              </a:spcBef>
              <a:spcAft>
                <a:spcPct val="0"/>
              </a:spcAft>
            </a:pPr>
            <a:r>
              <a:rPr lang="en-US" b="1" dirty="0">
                <a:solidFill>
                  <a:schemeClr val="accent1"/>
                </a:solidFill>
                <a:ea typeface="ＭＳ Ｐゴシック" charset="0"/>
              </a:rPr>
              <a:t>Remote Client</a:t>
            </a:r>
          </a:p>
        </p:txBody>
      </p:sp>
      <p:sp>
        <p:nvSpPr>
          <p:cNvPr id="7" name="Line 9"/>
          <p:cNvSpPr>
            <a:spLocks noChangeShapeType="1"/>
          </p:cNvSpPr>
          <p:nvPr/>
        </p:nvSpPr>
        <p:spPr bwMode="auto">
          <a:xfrm>
            <a:off x="5286364" y="3387290"/>
            <a:ext cx="1646237" cy="0"/>
          </a:xfrm>
          <a:prstGeom prst="line">
            <a:avLst/>
          </a:prstGeom>
          <a:noFill/>
          <a:ln w="28575">
            <a:solidFill>
              <a:srgbClr val="6DB34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pic>
        <p:nvPicPr>
          <p:cNvPr id="8" name="Picture 13" descr="Rout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29101" y="2984065"/>
            <a:ext cx="11430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descr="EndUser_Female_Lef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77951" y="2879290"/>
            <a:ext cx="8509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5"/>
          <p:cNvSpPr>
            <a:spLocks noChangeShapeType="1"/>
          </p:cNvSpPr>
          <p:nvPr/>
        </p:nvSpPr>
        <p:spPr bwMode="auto">
          <a:xfrm>
            <a:off x="5548301" y="3174565"/>
            <a:ext cx="1279525" cy="0"/>
          </a:xfrm>
          <a:prstGeom prst="line">
            <a:avLst/>
          </a:prstGeom>
          <a:noFill/>
          <a:ln w="38100">
            <a:solidFill>
              <a:srgbClr val="0096D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11" name="Text Box 16"/>
          <p:cNvSpPr txBox="1">
            <a:spLocks noChangeArrowheads="1"/>
          </p:cNvSpPr>
          <p:nvPr/>
        </p:nvSpPr>
        <p:spPr bwMode="auto">
          <a:xfrm>
            <a:off x="6655582" y="2333875"/>
            <a:ext cx="1158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6pPr>
            <a:lvl7pPr marL="29718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7pPr>
            <a:lvl8pPr marL="34290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8pPr>
            <a:lvl9pPr marL="38862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chemeClr val="accent1"/>
                </a:solidFill>
                <a:effectLst/>
                <a:uLnTx/>
                <a:uFillTx/>
                <a:latin typeface="+mn-lt"/>
                <a:ea typeface="ＭＳ Ｐゴシック" charset="0"/>
              </a:rPr>
              <a:t>Secure Server</a:t>
            </a:r>
            <a:endParaRPr kumimoji="0" lang="en-US" sz="1800" b="1" i="0" u="none" strike="noStrike" kern="0" cap="none" spc="0" normalizeH="0" baseline="0" noProof="0" dirty="0">
              <a:ln>
                <a:noFill/>
              </a:ln>
              <a:solidFill>
                <a:schemeClr val="accent1"/>
              </a:solidFill>
              <a:effectLst/>
              <a:uLnTx/>
              <a:uFillTx/>
              <a:latin typeface="+mn-lt"/>
              <a:ea typeface="ＭＳ Ｐゴシック" charset="0"/>
            </a:endParaRPr>
          </a:p>
        </p:txBody>
      </p:sp>
      <p:sp>
        <p:nvSpPr>
          <p:cNvPr id="12" name="Rectangle 17"/>
          <p:cNvSpPr>
            <a:spLocks noChangeArrowheads="1"/>
          </p:cNvSpPr>
          <p:nvPr/>
        </p:nvSpPr>
        <p:spPr bwMode="auto">
          <a:xfrm>
            <a:off x="6642882" y="4105275"/>
            <a:ext cx="1066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13" name="Line 9"/>
          <p:cNvSpPr>
            <a:spLocks noChangeShapeType="1"/>
          </p:cNvSpPr>
          <p:nvPr/>
        </p:nvSpPr>
        <p:spPr bwMode="auto">
          <a:xfrm>
            <a:off x="2303451" y="3388878"/>
            <a:ext cx="2011363" cy="0"/>
          </a:xfrm>
          <a:prstGeom prst="line">
            <a:avLst/>
          </a:prstGeom>
          <a:noFill/>
          <a:ln w="28575">
            <a:solidFill>
              <a:srgbClr val="6DB34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14" name="Line 15"/>
          <p:cNvSpPr>
            <a:spLocks noChangeShapeType="1"/>
          </p:cNvSpPr>
          <p:nvPr/>
        </p:nvSpPr>
        <p:spPr bwMode="auto">
          <a:xfrm>
            <a:off x="5559414" y="3730190"/>
            <a:ext cx="1279525" cy="0"/>
          </a:xfrm>
          <a:prstGeom prst="line">
            <a:avLst/>
          </a:prstGeom>
          <a:noFill/>
          <a:ln w="38100">
            <a:solidFill>
              <a:srgbClr val="0096D6"/>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15" name="Line 15"/>
          <p:cNvSpPr>
            <a:spLocks noChangeShapeType="1"/>
          </p:cNvSpPr>
          <p:nvPr/>
        </p:nvSpPr>
        <p:spPr bwMode="auto">
          <a:xfrm>
            <a:off x="5548301" y="4179453"/>
            <a:ext cx="1279525" cy="0"/>
          </a:xfrm>
          <a:prstGeom prst="line">
            <a:avLst/>
          </a:prstGeom>
          <a:noFill/>
          <a:ln w="38100">
            <a:solidFill>
              <a:srgbClr val="0096D6"/>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16" name="Rectangle 10"/>
          <p:cNvSpPr>
            <a:spLocks noChangeArrowheads="1"/>
          </p:cNvSpPr>
          <p:nvPr/>
        </p:nvSpPr>
        <p:spPr bwMode="auto">
          <a:xfrm>
            <a:off x="6048364" y="3022165"/>
            <a:ext cx="304800" cy="304800"/>
          </a:xfrm>
          <a:prstGeom prst="rect">
            <a:avLst/>
          </a:prstGeom>
          <a:solidFill>
            <a:srgbClr val="5ED0FE"/>
          </a:solidFill>
          <a:ln w="28575">
            <a:solidFill>
              <a:srgbClr val="0096D6"/>
            </a:solidFill>
            <a:miter lim="800000"/>
            <a:headEnd/>
            <a:tailEnd/>
          </a:ln>
        </p:spPr>
        <p:txBody>
          <a:bodyPr wrap="none"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r>
              <a:rPr kumimoji="0" lang="en-CA" sz="1800" b="1" i="0" u="none" strike="noStrike" kern="0" cap="none" spc="0" normalizeH="0" baseline="0" noProof="0" smtClean="0">
                <a:ln>
                  <a:noFill/>
                </a:ln>
                <a:solidFill>
                  <a:schemeClr val="accent1"/>
                </a:solidFill>
                <a:effectLst/>
                <a:uLnTx/>
                <a:uFillTx/>
                <a:latin typeface="Arial" charset="0"/>
                <a:ea typeface="ＭＳ Ｐゴシック" charset="0"/>
              </a:rPr>
              <a:t>1</a:t>
            </a:r>
            <a:endParaRPr kumimoji="0" lang="en-US" sz="1800" b="1" i="0" u="none" strike="noStrike" kern="0" cap="none" spc="0" normalizeH="0" baseline="0" noProof="0" smtClean="0">
              <a:ln>
                <a:noFill/>
              </a:ln>
              <a:solidFill>
                <a:schemeClr val="accent1"/>
              </a:solidFill>
              <a:effectLst/>
              <a:uLnTx/>
              <a:uFillTx/>
              <a:latin typeface="Arial" charset="0"/>
              <a:ea typeface="ＭＳ Ｐゴシック" charset="0"/>
            </a:endParaRPr>
          </a:p>
        </p:txBody>
      </p:sp>
      <p:sp>
        <p:nvSpPr>
          <p:cNvPr id="17" name="Rectangle 11"/>
          <p:cNvSpPr>
            <a:spLocks noChangeArrowheads="1"/>
          </p:cNvSpPr>
          <p:nvPr/>
        </p:nvSpPr>
        <p:spPr bwMode="auto">
          <a:xfrm>
            <a:off x="6081701" y="3555565"/>
            <a:ext cx="304800" cy="304800"/>
          </a:xfrm>
          <a:prstGeom prst="rect">
            <a:avLst/>
          </a:prstGeom>
          <a:solidFill>
            <a:srgbClr val="5ED0FE"/>
          </a:solidFill>
          <a:ln w="28575">
            <a:solidFill>
              <a:srgbClr val="0096D6"/>
            </a:solidFill>
            <a:miter lim="800000"/>
            <a:headEnd/>
            <a:tailEnd/>
          </a:ln>
        </p:spPr>
        <p:txBody>
          <a:bodyPr wrap="none"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r>
              <a:rPr kumimoji="0" lang="en-CA" sz="1800" b="1" i="0" u="none" strike="noStrike" kern="0" cap="none" spc="0" normalizeH="0" baseline="0" noProof="0" smtClean="0">
                <a:ln>
                  <a:noFill/>
                </a:ln>
                <a:solidFill>
                  <a:schemeClr val="accent1"/>
                </a:solidFill>
                <a:effectLst/>
                <a:uLnTx/>
                <a:uFillTx/>
                <a:latin typeface="Arial" charset="0"/>
                <a:ea typeface="ＭＳ Ｐゴシック" charset="0"/>
              </a:rPr>
              <a:t>2</a:t>
            </a:r>
            <a:endParaRPr kumimoji="0" lang="en-US" sz="1800" b="1" i="0" u="none" strike="noStrike" kern="0" cap="none" spc="0" normalizeH="0" baseline="0" noProof="0" smtClean="0">
              <a:ln>
                <a:noFill/>
              </a:ln>
              <a:solidFill>
                <a:schemeClr val="accent1"/>
              </a:solidFill>
              <a:effectLst/>
              <a:uLnTx/>
              <a:uFillTx/>
              <a:latin typeface="Arial" charset="0"/>
              <a:ea typeface="ＭＳ Ｐゴシック" charset="0"/>
            </a:endParaRPr>
          </a:p>
        </p:txBody>
      </p:sp>
      <p:sp>
        <p:nvSpPr>
          <p:cNvPr id="18" name="Rectangle 18"/>
          <p:cNvSpPr>
            <a:spLocks noChangeArrowheads="1"/>
          </p:cNvSpPr>
          <p:nvPr/>
        </p:nvSpPr>
        <p:spPr bwMode="auto">
          <a:xfrm>
            <a:off x="6076939" y="4012765"/>
            <a:ext cx="304800" cy="304800"/>
          </a:xfrm>
          <a:prstGeom prst="rect">
            <a:avLst/>
          </a:prstGeom>
          <a:solidFill>
            <a:srgbClr val="5ED0FE"/>
          </a:solidFill>
          <a:ln w="28575">
            <a:solidFill>
              <a:srgbClr val="0096D6"/>
            </a:solidFill>
            <a:miter lim="800000"/>
            <a:headEnd/>
            <a:tailEnd/>
          </a:ln>
        </p:spPr>
        <p:txBody>
          <a:bodyPr wrap="none"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r>
              <a:rPr kumimoji="0" lang="en-CA" sz="1800" b="1" i="0" u="none" strike="noStrike" kern="0" cap="none" spc="0" normalizeH="0" baseline="0" noProof="0" smtClean="0">
                <a:ln>
                  <a:noFill/>
                </a:ln>
                <a:solidFill>
                  <a:schemeClr val="accent1"/>
                </a:solidFill>
                <a:effectLst/>
                <a:uLnTx/>
                <a:uFillTx/>
                <a:latin typeface="Arial" charset="0"/>
                <a:ea typeface="ＭＳ Ｐゴシック" charset="0"/>
              </a:rPr>
              <a:t>3</a:t>
            </a:r>
            <a:endParaRPr kumimoji="0" lang="en-US" sz="1800" b="1" i="0" u="none" strike="noStrike" kern="0" cap="none" spc="0" normalizeH="0" baseline="0" noProof="0" smtClean="0">
              <a:ln>
                <a:noFill/>
              </a:ln>
              <a:solidFill>
                <a:schemeClr val="accent1"/>
              </a:solidFill>
              <a:effectLst/>
              <a:uLnTx/>
              <a:uFillTx/>
              <a:latin typeface="Arial" charset="0"/>
              <a:ea typeface="ＭＳ Ｐゴシック" charset="0"/>
            </a:endParaRPr>
          </a:p>
        </p:txBody>
      </p:sp>
      <p:sp>
        <p:nvSpPr>
          <p:cNvPr id="19" name="Text Placeholder 1"/>
          <p:cNvSpPr txBox="1">
            <a:spLocks/>
          </p:cNvSpPr>
          <p:nvPr/>
        </p:nvSpPr>
        <p:spPr>
          <a:xfrm>
            <a:off x="381000" y="4313908"/>
            <a:ext cx="8458200" cy="2375817"/>
          </a:xfrm>
          <a:prstGeom prst="rect">
            <a:avLst/>
          </a:prstGeom>
        </p:spPr>
        <p:txBody>
          <a:bodyPr vert="horz" lIns="91440" tIns="45720" rIns="91440" bIns="45720" rtlCol="0">
            <a:normAutofit/>
          </a:bodyPr>
          <a:lstStyle>
            <a:lvl1pPr marL="228600" indent="-228600" algn="l" defTabSz="914400" rtl="0" eaLnBrk="1" latinLnBrk="0" hangingPunct="1">
              <a:lnSpc>
                <a:spcPct val="95000"/>
              </a:lnSpc>
              <a:spcBef>
                <a:spcPts val="1480"/>
              </a:spcBef>
              <a:buClr>
                <a:schemeClr val="tx2"/>
              </a:buClr>
              <a:buSzPct val="90000"/>
              <a:buFont typeface="Arial" pitchFamily="34" charset="0"/>
              <a:buChar char="•"/>
              <a:tabLst/>
              <a:defRPr lang="en-US" sz="2200" kern="1200">
                <a:solidFill>
                  <a:srgbClr val="000000"/>
                </a:solidFill>
                <a:latin typeface="+mj-lt"/>
                <a:ea typeface="+mn-ea"/>
                <a:cs typeface="+mn-cs"/>
              </a:defRPr>
            </a:lvl1pPr>
            <a:lvl2pPr marL="511175" indent="-285750" algn="l" defTabSz="914400" rtl="0" eaLnBrk="1" latinLnBrk="0" hangingPunct="1">
              <a:lnSpc>
                <a:spcPct val="95000"/>
              </a:lnSpc>
              <a:spcBef>
                <a:spcPts val="600"/>
              </a:spcBef>
              <a:buClr>
                <a:schemeClr val="tx2"/>
              </a:buClr>
              <a:buFont typeface="Arial" pitchFamily="34" charset="0"/>
              <a:buChar char="–"/>
              <a:defRPr lang="en-US" sz="1800" kern="120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300"/>
              </a:spcBef>
              <a:spcAft>
                <a:spcPts val="300"/>
              </a:spcAft>
              <a:buClr>
                <a:srgbClr val="6DB344"/>
              </a:buClr>
              <a:buSzPct val="100000"/>
              <a:buFont typeface="+mj-lt"/>
              <a:buAutoNum type="arabicPeriod"/>
              <a:tabLst/>
              <a:defRPr/>
            </a:pPr>
            <a:r>
              <a:rPr kumimoji="0" lang="en-US" sz="2000" b="0" i="0" u="none" strike="noStrike" kern="1200" cap="none" spc="0" normalizeH="0" baseline="0" noProof="0" dirty="0" smtClean="0">
                <a:ln>
                  <a:noFill/>
                </a:ln>
                <a:solidFill>
                  <a:srgbClr val="000000"/>
                </a:solidFill>
                <a:effectLst/>
                <a:uLnTx/>
                <a:uFillTx/>
                <a:latin typeface="+mn-lt"/>
                <a:ea typeface="+mn-ea"/>
                <a:cs typeface="+mn-cs"/>
              </a:rPr>
              <a:t>User has authenticated and a session has been established to the AAA server.</a:t>
            </a:r>
          </a:p>
          <a:p>
            <a:pPr marL="457200" marR="0" lvl="0" indent="-457200" algn="l" defTabSz="914400" rtl="0" eaLnBrk="1" fontAlgn="auto" latinLnBrk="0" hangingPunct="1">
              <a:lnSpc>
                <a:spcPct val="100000"/>
              </a:lnSpc>
              <a:spcBef>
                <a:spcPts val="300"/>
              </a:spcBef>
              <a:spcAft>
                <a:spcPts val="300"/>
              </a:spcAft>
              <a:buClr>
                <a:srgbClr val="6DB344"/>
              </a:buClr>
              <a:buSzPct val="100000"/>
              <a:buFont typeface="+mj-lt"/>
              <a:buAutoNum type="arabicPeriod"/>
              <a:tabLst/>
              <a:defRPr/>
            </a:pPr>
            <a:r>
              <a:rPr kumimoji="0" lang="en-US" sz="2000" b="0" i="0" u="none" strike="noStrike" kern="1200" cap="none" spc="0" normalizeH="0" baseline="0" noProof="0" dirty="0" smtClean="0">
                <a:ln>
                  <a:noFill/>
                </a:ln>
                <a:solidFill>
                  <a:srgbClr val="000000"/>
                </a:solidFill>
                <a:effectLst/>
                <a:uLnTx/>
                <a:uFillTx/>
                <a:latin typeface="+mn-lt"/>
                <a:ea typeface="+mn-ea"/>
                <a:cs typeface="+mn-cs"/>
              </a:rPr>
              <a:t>When the user attempts to enter privileged EXEC mode command, the router requests authorization from a AAA server to verify that the user has the right to use it.</a:t>
            </a:r>
          </a:p>
          <a:p>
            <a:pPr marL="457200" marR="0" lvl="0" indent="-457200" algn="l" defTabSz="914400" rtl="0" eaLnBrk="1" fontAlgn="auto" latinLnBrk="0" hangingPunct="1">
              <a:lnSpc>
                <a:spcPct val="100000"/>
              </a:lnSpc>
              <a:spcBef>
                <a:spcPts val="300"/>
              </a:spcBef>
              <a:spcAft>
                <a:spcPts val="300"/>
              </a:spcAft>
              <a:buClr>
                <a:srgbClr val="6DB344"/>
              </a:buClr>
              <a:buSzPct val="100000"/>
              <a:buFont typeface="+mj-lt"/>
              <a:buAutoNum type="arabicPeriod"/>
              <a:tabLst/>
              <a:defRPr/>
            </a:pPr>
            <a:r>
              <a:rPr kumimoji="0" lang="en-US" sz="2000" b="0" i="0" u="none" strike="noStrike" kern="1200" cap="none" spc="0" normalizeH="0" baseline="0" noProof="0" dirty="0" smtClean="0">
                <a:ln>
                  <a:noFill/>
                </a:ln>
                <a:solidFill>
                  <a:srgbClr val="000000"/>
                </a:solidFill>
                <a:effectLst/>
                <a:uLnTx/>
                <a:uFillTx/>
                <a:latin typeface="+mn-lt"/>
                <a:ea typeface="+mn-ea"/>
                <a:cs typeface="+mn-cs"/>
              </a:rPr>
              <a:t>The AAA server returns a </a:t>
            </a:r>
            <a:r>
              <a:rPr kumimoji="0" lang="en-US" altLang="ja-JP" sz="2000" b="0" i="0" u="none" strike="noStrike" kern="1200" cap="none" spc="0" normalizeH="0" baseline="0" noProof="0" dirty="0" smtClean="0">
                <a:ln>
                  <a:noFill/>
                </a:ln>
                <a:solidFill>
                  <a:srgbClr val="000000"/>
                </a:solidFill>
                <a:effectLst/>
                <a:uLnTx/>
                <a:uFillTx/>
                <a:latin typeface="+mn-lt"/>
                <a:ea typeface="+mn-ea"/>
                <a:cs typeface="+mn-cs"/>
              </a:rPr>
              <a:t>“</a:t>
            </a:r>
            <a:r>
              <a:rPr kumimoji="0" lang="en-US" sz="2000" b="0" i="0" u="none" strike="noStrike" kern="1200" cap="none" spc="0" normalizeH="0" baseline="0" noProof="0" dirty="0" smtClean="0">
                <a:ln>
                  <a:noFill/>
                </a:ln>
                <a:solidFill>
                  <a:srgbClr val="000000"/>
                </a:solidFill>
                <a:effectLst/>
                <a:uLnTx/>
                <a:uFillTx/>
                <a:latin typeface="+mn-lt"/>
                <a:ea typeface="+mn-ea"/>
                <a:cs typeface="+mn-cs"/>
              </a:rPr>
              <a:t>PASS/FAIL</a:t>
            </a:r>
            <a:r>
              <a:rPr kumimoji="0" lang="en-US" altLang="ja-JP" sz="2000" b="0" i="0" u="none" strike="noStrike" kern="1200" cap="none" spc="0" normalizeH="0" baseline="0" noProof="0" dirty="0" smtClean="0">
                <a:ln>
                  <a:noFill/>
                </a:ln>
                <a:solidFill>
                  <a:srgbClr val="000000"/>
                </a:solidFill>
                <a:effectLst/>
                <a:uLnTx/>
                <a:uFillTx/>
                <a:latin typeface="+mn-lt"/>
                <a:ea typeface="+mn-ea"/>
                <a:cs typeface="+mn-cs"/>
              </a:rPr>
              <a:t>”</a:t>
            </a:r>
            <a:r>
              <a:rPr kumimoji="0" lang="en-US" sz="2000" b="0" i="0" u="none" strike="noStrike" kern="1200" cap="none" spc="0" normalizeH="0" baseline="0" noProof="0" dirty="0" smtClean="0">
                <a:ln>
                  <a:noFill/>
                </a:ln>
                <a:solidFill>
                  <a:srgbClr val="000000"/>
                </a:solidFill>
                <a:effectLst/>
                <a:uLnTx/>
                <a:uFillTx/>
                <a:latin typeface="+mn-lt"/>
                <a:ea typeface="+mn-ea"/>
                <a:cs typeface="+mn-cs"/>
              </a:rPr>
              <a:t> response.</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1419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754030" cy="709865"/>
          </a:xfrm>
        </p:spPr>
        <p:txBody>
          <a:bodyPr/>
          <a:lstStyle/>
          <a:p>
            <a:r>
              <a:rPr lang="en-US" dirty="0"/>
              <a:t>Server-Based AAA Authorization</a:t>
            </a:r>
          </a:p>
        </p:txBody>
      </p:sp>
      <p:sp>
        <p:nvSpPr>
          <p:cNvPr id="3" name="Content Placeholder 2"/>
          <p:cNvSpPr>
            <a:spLocks noGrp="1"/>
          </p:cNvSpPr>
          <p:nvPr>
            <p:ph idx="1"/>
          </p:nvPr>
        </p:nvSpPr>
        <p:spPr>
          <a:xfrm>
            <a:off x="762000" y="2209800"/>
            <a:ext cx="7924800" cy="3810000"/>
          </a:xfrm>
        </p:spPr>
        <p:txBody>
          <a:bodyPr>
            <a:normAutofit/>
          </a:bodyPr>
          <a:lstStyle/>
          <a:p>
            <a:pPr marL="0" indent="0">
              <a:buNone/>
            </a:pPr>
            <a:r>
              <a:rPr lang="en-US" sz="2000" b="1" dirty="0">
                <a:solidFill>
                  <a:schemeClr val="accent1"/>
                </a:solidFill>
              </a:rPr>
              <a:t>Authentication vs. Authorization</a:t>
            </a:r>
          </a:p>
          <a:p>
            <a:r>
              <a:rPr lang="en-US" sz="2000" dirty="0"/>
              <a:t>Authentication ensures a device or end-user is legitimate</a:t>
            </a:r>
          </a:p>
          <a:p>
            <a:r>
              <a:rPr lang="en-US" sz="2000" dirty="0"/>
              <a:t>Authorization allows or disallows authenticated users access to certain areas and programs on the network.</a:t>
            </a:r>
          </a:p>
          <a:p>
            <a:pPr marL="0" indent="0">
              <a:buNone/>
            </a:pPr>
            <a:r>
              <a:rPr lang="en-US" sz="2000" b="1" dirty="0">
                <a:solidFill>
                  <a:schemeClr val="accent1"/>
                </a:solidFill>
              </a:rPr>
              <a:t>TACACS+ vs. RADIUS</a:t>
            </a:r>
          </a:p>
          <a:p>
            <a:r>
              <a:rPr lang="en-US" sz="2000" dirty="0"/>
              <a:t>TACACS+ separates authentication from authorization</a:t>
            </a:r>
          </a:p>
          <a:p>
            <a:r>
              <a:rPr lang="en-US" sz="2000" dirty="0"/>
              <a:t>RADIUS does not separate authentication from authorization</a:t>
            </a:r>
          </a:p>
          <a:p>
            <a:endParaRPr lang="en-US" sz="2000" dirty="0"/>
          </a:p>
        </p:txBody>
      </p:sp>
    </p:spTree>
    <p:extLst>
      <p:ext uri="{BB962C8B-B14F-4D97-AF65-F5344CB8AC3E}">
        <p14:creationId xmlns:p14="http://schemas.microsoft.com/office/powerpoint/2010/main" val="184091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Accounting</a:t>
            </a:r>
            <a:r>
              <a:rPr lang="en-US" dirty="0" smtClean="0"/>
              <a:t> </a:t>
            </a:r>
            <a:endParaRPr lang="en-US" dirty="0"/>
          </a:p>
        </p:txBody>
      </p:sp>
      <p:sp>
        <p:nvSpPr>
          <p:cNvPr id="3" name="Content Placeholder 2"/>
          <p:cNvSpPr>
            <a:spLocks noGrp="1"/>
          </p:cNvSpPr>
          <p:nvPr>
            <p:ph idx="1"/>
          </p:nvPr>
        </p:nvSpPr>
        <p:spPr>
          <a:xfrm>
            <a:off x="762000" y="2209800"/>
            <a:ext cx="7924800" cy="4343400"/>
          </a:xfrm>
        </p:spPr>
        <p:txBody>
          <a:bodyPr>
            <a:normAutofit/>
          </a:bodyPr>
          <a:lstStyle/>
          <a:p>
            <a:r>
              <a:rPr lang="en-US" sz="2000" dirty="0"/>
              <a:t>Provides the method for collecting and sending security server information.</a:t>
            </a:r>
          </a:p>
          <a:p>
            <a:r>
              <a:rPr lang="en-US" sz="2000" dirty="0"/>
              <a:t>Used for billing, auditing, and reporting, such as user identities, start and stop times, executed commands, number of packets / bytes, …</a:t>
            </a:r>
          </a:p>
          <a:p>
            <a:r>
              <a:rPr lang="en-US" sz="2000" dirty="0"/>
              <a:t>With AAA accounting activated, the router reports user activity to the TACACS+ security server in the form of accounting records.</a:t>
            </a:r>
          </a:p>
          <a:p>
            <a:r>
              <a:rPr lang="en-US" sz="2000" dirty="0"/>
              <a:t>Accounting is configured by defining a “named” list of accounting methods, and then applying that list to various interfaces.</a:t>
            </a:r>
          </a:p>
          <a:p>
            <a:endParaRPr lang="en-US" sz="2000" dirty="0"/>
          </a:p>
        </p:txBody>
      </p:sp>
    </p:spTree>
    <p:extLst>
      <p:ext uri="{BB962C8B-B14F-4D97-AF65-F5344CB8AC3E}">
        <p14:creationId xmlns:p14="http://schemas.microsoft.com/office/powerpoint/2010/main" val="194633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Accounting(cont.) </a:t>
            </a:r>
            <a:endParaRPr lang="en-US" dirty="0"/>
          </a:p>
        </p:txBody>
      </p:sp>
      <p:sp>
        <p:nvSpPr>
          <p:cNvPr id="3" name="Content Placeholder 2"/>
          <p:cNvSpPr>
            <a:spLocks noGrp="1"/>
          </p:cNvSpPr>
          <p:nvPr>
            <p:ph idx="1"/>
          </p:nvPr>
        </p:nvSpPr>
        <p:spPr>
          <a:xfrm>
            <a:off x="609600" y="2200275"/>
            <a:ext cx="8077200" cy="3810000"/>
          </a:xfrm>
        </p:spPr>
        <p:txBody>
          <a:bodyPr/>
          <a:lstStyle/>
          <a:p>
            <a:pPr marL="0" indent="0">
              <a:buNone/>
            </a:pPr>
            <a:r>
              <a:rPr lang="en-US" b="1" dirty="0" smtClean="0">
                <a:solidFill>
                  <a:schemeClr val="accent1"/>
                </a:solidFill>
              </a:rPr>
              <a:t>#</a:t>
            </a:r>
            <a:endParaRPr lang="en-US" b="1" dirty="0">
              <a:solidFill>
                <a:schemeClr val="accent1"/>
              </a:solidFill>
            </a:endParaRPr>
          </a:p>
        </p:txBody>
      </p:sp>
      <p:sp>
        <p:nvSpPr>
          <p:cNvPr id="9" name="Rectangle 17"/>
          <p:cNvSpPr>
            <a:spLocks noChangeArrowheads="1"/>
          </p:cNvSpPr>
          <p:nvPr/>
        </p:nvSpPr>
        <p:spPr bwMode="auto">
          <a:xfrm>
            <a:off x="6630182" y="3829050"/>
            <a:ext cx="1066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l="89473" b="59607"/>
          <a:stretch>
            <a:fillRect/>
          </a:stretch>
        </p:blipFill>
        <p:spPr bwMode="auto">
          <a:xfrm>
            <a:off x="6874658" y="3133725"/>
            <a:ext cx="60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7"/>
          <p:cNvSpPr>
            <a:spLocks noChangeArrowheads="1"/>
          </p:cNvSpPr>
          <p:nvPr/>
        </p:nvSpPr>
        <p:spPr bwMode="auto">
          <a:xfrm>
            <a:off x="4465854" y="2752725"/>
            <a:ext cx="937758" cy="57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spAutoFit/>
          </a:bodyPr>
          <a:lstStyle/>
          <a:p>
            <a:pPr algn="ctr" defTabSz="1157288" eaLnBrk="0" fontAlgn="base" hangingPunct="0">
              <a:lnSpc>
                <a:spcPct val="85000"/>
              </a:lnSpc>
              <a:spcBef>
                <a:spcPct val="0"/>
              </a:spcBef>
              <a:spcAft>
                <a:spcPct val="0"/>
              </a:spcAft>
            </a:pPr>
            <a:r>
              <a:rPr lang="en-US" b="1" dirty="0">
                <a:solidFill>
                  <a:schemeClr val="accent1"/>
                </a:solidFill>
                <a:ea typeface="ＭＳ Ｐゴシック" charset="0"/>
              </a:rPr>
              <a:t>AAA</a:t>
            </a:r>
            <a:br>
              <a:rPr lang="en-US" b="1" dirty="0">
                <a:solidFill>
                  <a:schemeClr val="accent1"/>
                </a:solidFill>
                <a:ea typeface="ＭＳ Ｐゴシック" charset="0"/>
              </a:rPr>
            </a:br>
            <a:r>
              <a:rPr lang="en-US" b="1" dirty="0">
                <a:solidFill>
                  <a:schemeClr val="accent1"/>
                </a:solidFill>
                <a:ea typeface="ＭＳ Ｐゴシック" charset="0"/>
              </a:rPr>
              <a:t>Router</a:t>
            </a:r>
          </a:p>
        </p:txBody>
      </p:sp>
      <p:sp>
        <p:nvSpPr>
          <p:cNvPr id="17" name="Rectangle 8"/>
          <p:cNvSpPr>
            <a:spLocks noChangeArrowheads="1"/>
          </p:cNvSpPr>
          <p:nvPr/>
        </p:nvSpPr>
        <p:spPr bwMode="auto">
          <a:xfrm>
            <a:off x="762762" y="2833688"/>
            <a:ext cx="1809792" cy="34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spAutoFit/>
          </a:bodyPr>
          <a:lstStyle/>
          <a:p>
            <a:pPr algn="ctr" defTabSz="1157288" eaLnBrk="0" fontAlgn="base" hangingPunct="0">
              <a:lnSpc>
                <a:spcPct val="85000"/>
              </a:lnSpc>
              <a:spcBef>
                <a:spcPct val="0"/>
              </a:spcBef>
              <a:spcAft>
                <a:spcPct val="0"/>
              </a:spcAft>
            </a:pPr>
            <a:r>
              <a:rPr lang="en-US" b="1" dirty="0">
                <a:solidFill>
                  <a:schemeClr val="accent1"/>
                </a:solidFill>
                <a:ea typeface="ＭＳ Ｐゴシック" charset="0"/>
              </a:rPr>
              <a:t>Remote Client</a:t>
            </a:r>
          </a:p>
        </p:txBody>
      </p:sp>
      <p:sp>
        <p:nvSpPr>
          <p:cNvPr id="18" name="Line 9"/>
          <p:cNvSpPr>
            <a:spLocks noChangeShapeType="1"/>
          </p:cNvSpPr>
          <p:nvPr/>
        </p:nvSpPr>
        <p:spPr bwMode="auto">
          <a:xfrm>
            <a:off x="5274458" y="3679825"/>
            <a:ext cx="1646237" cy="0"/>
          </a:xfrm>
          <a:prstGeom prst="line">
            <a:avLst/>
          </a:prstGeom>
          <a:noFill/>
          <a:ln w="28575">
            <a:solidFill>
              <a:srgbClr val="6DB34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pic>
        <p:nvPicPr>
          <p:cNvPr id="19" name="Picture 13" descr="Rout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17195" y="3276600"/>
            <a:ext cx="11430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descr="EndUser_Female_Lef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6045" y="3171825"/>
            <a:ext cx="8509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6"/>
          <p:cNvSpPr txBox="1">
            <a:spLocks noChangeArrowheads="1"/>
          </p:cNvSpPr>
          <p:nvPr/>
        </p:nvSpPr>
        <p:spPr bwMode="auto">
          <a:xfrm>
            <a:off x="6717474" y="2553401"/>
            <a:ext cx="1158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6pPr>
            <a:lvl7pPr marL="29718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7pPr>
            <a:lvl8pPr marL="34290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8pPr>
            <a:lvl9pPr marL="3886200" indent="-228600" eaLnBrk="0" fontAlgn="base" hangingPunct="0">
              <a:lnSpc>
                <a:spcPct val="90000"/>
              </a:lnSpc>
              <a:spcBef>
                <a:spcPct val="0"/>
              </a:spcBef>
              <a:spcAft>
                <a:spcPct val="0"/>
              </a:spcAft>
              <a:defRPr sz="2400" b="1">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smtClean="0">
                <a:ln>
                  <a:noFill/>
                </a:ln>
                <a:solidFill>
                  <a:schemeClr val="accent1"/>
                </a:solidFill>
                <a:effectLst/>
                <a:uLnTx/>
                <a:uFillTx/>
                <a:latin typeface="+mn-lt"/>
                <a:ea typeface="ＭＳ Ｐゴシック" charset="0"/>
              </a:rPr>
              <a:t>Secure  </a:t>
            </a:r>
            <a:r>
              <a:rPr kumimoji="0" lang="en-US" sz="1800" b="1" i="0" u="none" strike="noStrike" kern="0" cap="none" spc="0" normalizeH="0" baseline="0" noProof="0" dirty="0">
                <a:ln>
                  <a:noFill/>
                </a:ln>
                <a:solidFill>
                  <a:schemeClr val="accent1"/>
                </a:solidFill>
                <a:effectLst/>
                <a:uLnTx/>
                <a:uFillTx/>
                <a:latin typeface="+mn-lt"/>
                <a:ea typeface="ＭＳ Ｐゴシック" charset="0"/>
              </a:rPr>
              <a:t>Server</a:t>
            </a:r>
          </a:p>
        </p:txBody>
      </p:sp>
      <p:sp>
        <p:nvSpPr>
          <p:cNvPr id="22" name="Rectangle 17"/>
          <p:cNvSpPr>
            <a:spLocks noChangeArrowheads="1"/>
          </p:cNvSpPr>
          <p:nvPr/>
        </p:nvSpPr>
        <p:spPr bwMode="auto">
          <a:xfrm>
            <a:off x="6631770" y="4029075"/>
            <a:ext cx="10668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3" name="Line 9"/>
          <p:cNvSpPr>
            <a:spLocks noChangeShapeType="1"/>
          </p:cNvSpPr>
          <p:nvPr/>
        </p:nvSpPr>
        <p:spPr bwMode="auto">
          <a:xfrm>
            <a:off x="2291545" y="3681413"/>
            <a:ext cx="2011363" cy="0"/>
          </a:xfrm>
          <a:prstGeom prst="line">
            <a:avLst/>
          </a:prstGeom>
          <a:noFill/>
          <a:ln w="28575">
            <a:solidFill>
              <a:srgbClr val="6DB34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4" name="Line 15"/>
          <p:cNvSpPr>
            <a:spLocks noChangeShapeType="1"/>
          </p:cNvSpPr>
          <p:nvPr/>
        </p:nvSpPr>
        <p:spPr bwMode="auto">
          <a:xfrm>
            <a:off x="5547508" y="3946525"/>
            <a:ext cx="1279525" cy="0"/>
          </a:xfrm>
          <a:prstGeom prst="line">
            <a:avLst/>
          </a:prstGeom>
          <a:noFill/>
          <a:ln w="38100">
            <a:solidFill>
              <a:srgbClr val="0096D6"/>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5" name="Rectangle 11"/>
          <p:cNvSpPr>
            <a:spLocks noChangeArrowheads="1"/>
          </p:cNvSpPr>
          <p:nvPr/>
        </p:nvSpPr>
        <p:spPr bwMode="auto">
          <a:xfrm>
            <a:off x="6069795" y="3771900"/>
            <a:ext cx="304800" cy="304800"/>
          </a:xfrm>
          <a:prstGeom prst="rect">
            <a:avLst/>
          </a:prstGeom>
          <a:solidFill>
            <a:srgbClr val="5ED0FE"/>
          </a:solidFill>
          <a:ln w="28575">
            <a:solidFill>
              <a:srgbClr val="0096D6"/>
            </a:solidFill>
            <a:miter lim="800000"/>
            <a:headEnd/>
            <a:tailEnd/>
          </a:ln>
        </p:spPr>
        <p:txBody>
          <a:bodyPr wrap="none"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r>
              <a:rPr kumimoji="0" lang="en-CA" sz="1800" b="1" i="0" u="none" strike="noStrike" kern="0" cap="none" spc="0" normalizeH="0" baseline="0" noProof="0" smtClean="0">
                <a:ln>
                  <a:noFill/>
                </a:ln>
                <a:solidFill>
                  <a:srgbClr val="0096D6"/>
                </a:solidFill>
                <a:effectLst/>
                <a:uLnTx/>
                <a:uFillTx/>
                <a:latin typeface="Arial" charset="0"/>
                <a:ea typeface="ＭＳ Ｐゴシック" charset="0"/>
              </a:rPr>
              <a:t>2</a:t>
            </a:r>
            <a:endParaRPr kumimoji="0" lang="en-US" sz="18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6" name="Line 15"/>
          <p:cNvSpPr>
            <a:spLocks noChangeShapeType="1"/>
          </p:cNvSpPr>
          <p:nvPr/>
        </p:nvSpPr>
        <p:spPr bwMode="auto">
          <a:xfrm>
            <a:off x="5550683" y="3413125"/>
            <a:ext cx="1279525" cy="0"/>
          </a:xfrm>
          <a:prstGeom prst="line">
            <a:avLst/>
          </a:prstGeom>
          <a:noFill/>
          <a:ln w="38100">
            <a:solidFill>
              <a:srgbClr val="0096D6"/>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90000"/>
              </a:lnSpc>
              <a:spcBef>
                <a:spcPct val="0"/>
              </a:spcBef>
              <a:spcAft>
                <a:spcPct val="0"/>
              </a:spcAft>
              <a:buClrTx/>
              <a:buSzTx/>
              <a:buFontTx/>
              <a:buNone/>
              <a:tabLst/>
              <a:defRPr/>
            </a:pPr>
            <a:endParaRPr kumimoji="0" lang="en-US" sz="24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7" name="Rectangle 11"/>
          <p:cNvSpPr>
            <a:spLocks noChangeArrowheads="1"/>
          </p:cNvSpPr>
          <p:nvPr/>
        </p:nvSpPr>
        <p:spPr bwMode="auto">
          <a:xfrm>
            <a:off x="6072970" y="3238500"/>
            <a:ext cx="304800" cy="304800"/>
          </a:xfrm>
          <a:prstGeom prst="rect">
            <a:avLst/>
          </a:prstGeom>
          <a:solidFill>
            <a:srgbClr val="5ED0FE"/>
          </a:solidFill>
          <a:ln w="28575">
            <a:solidFill>
              <a:srgbClr val="0096D6"/>
            </a:solidFill>
            <a:miter lim="800000"/>
            <a:headEnd/>
            <a:tailEnd/>
          </a:ln>
        </p:spPr>
        <p:txBody>
          <a:bodyPr wrap="none" lIns="82124" tIns="41061" rIns="82124" bIns="41061" anchor="ctr"/>
          <a:lstStyle/>
          <a:p>
            <a:pPr marL="0" marR="0" lvl="0" indent="0" algn="ctr" defTabSz="814388" eaLnBrk="0" fontAlgn="base" latinLnBrk="0" hangingPunct="0">
              <a:lnSpc>
                <a:spcPct val="90000"/>
              </a:lnSpc>
              <a:spcBef>
                <a:spcPct val="0"/>
              </a:spcBef>
              <a:spcAft>
                <a:spcPct val="0"/>
              </a:spcAft>
              <a:buClrTx/>
              <a:buSzTx/>
              <a:buFontTx/>
              <a:buNone/>
              <a:tabLst/>
              <a:defRPr/>
            </a:pPr>
            <a:r>
              <a:rPr kumimoji="0" lang="en-CA" sz="1800" b="1" i="0" u="none" strike="noStrike" kern="0" cap="none" spc="0" normalizeH="0" baseline="0" noProof="0" smtClean="0">
                <a:ln>
                  <a:noFill/>
                </a:ln>
                <a:solidFill>
                  <a:srgbClr val="0096D6"/>
                </a:solidFill>
                <a:effectLst/>
                <a:uLnTx/>
                <a:uFillTx/>
                <a:latin typeface="Arial" charset="0"/>
                <a:ea typeface="ＭＳ Ｐゴシック" charset="0"/>
              </a:rPr>
              <a:t>1</a:t>
            </a:r>
            <a:endParaRPr kumimoji="0" lang="en-US" sz="1800" b="1" i="0" u="none" strike="noStrike" kern="0" cap="none" spc="0" normalizeH="0" baseline="0" noProof="0" smtClean="0">
              <a:ln>
                <a:noFill/>
              </a:ln>
              <a:solidFill>
                <a:srgbClr val="0096D6"/>
              </a:solidFill>
              <a:effectLst/>
              <a:uLnTx/>
              <a:uFillTx/>
              <a:latin typeface="Arial" charset="0"/>
              <a:ea typeface="ＭＳ Ｐゴシック" charset="0"/>
            </a:endParaRPr>
          </a:p>
        </p:txBody>
      </p:sp>
      <p:sp>
        <p:nvSpPr>
          <p:cNvPr id="28" name="Text Placeholder 1"/>
          <p:cNvSpPr txBox="1">
            <a:spLocks/>
          </p:cNvSpPr>
          <p:nvPr/>
        </p:nvSpPr>
        <p:spPr>
          <a:xfrm>
            <a:off x="380999" y="4343398"/>
            <a:ext cx="8437563" cy="2146969"/>
          </a:xfrm>
          <a:prstGeom prst="rect">
            <a:avLst/>
          </a:prstGeom>
        </p:spPr>
        <p:txBody>
          <a:bodyPr vert="horz" lIns="91440" tIns="45720" rIns="91440" bIns="45720" rtlCol="0">
            <a:normAutofit/>
          </a:bodyPr>
          <a:lstStyle>
            <a:lvl1pPr marL="228600" indent="-228600" algn="l" defTabSz="914400" rtl="0" eaLnBrk="1" latinLnBrk="0" hangingPunct="1">
              <a:lnSpc>
                <a:spcPct val="95000"/>
              </a:lnSpc>
              <a:spcBef>
                <a:spcPts val="1480"/>
              </a:spcBef>
              <a:buClr>
                <a:schemeClr val="tx2"/>
              </a:buClr>
              <a:buSzPct val="90000"/>
              <a:buFont typeface="Arial" pitchFamily="34" charset="0"/>
              <a:buChar char="•"/>
              <a:tabLst/>
              <a:defRPr lang="en-US" sz="2200" kern="1200">
                <a:solidFill>
                  <a:srgbClr val="000000"/>
                </a:solidFill>
                <a:latin typeface="+mj-lt"/>
                <a:ea typeface="+mn-ea"/>
                <a:cs typeface="+mn-cs"/>
              </a:defRPr>
            </a:lvl1pPr>
            <a:lvl2pPr marL="511175" indent="-285750" algn="l" defTabSz="914400" rtl="0" eaLnBrk="1" latinLnBrk="0" hangingPunct="1">
              <a:lnSpc>
                <a:spcPct val="95000"/>
              </a:lnSpc>
              <a:spcBef>
                <a:spcPts val="600"/>
              </a:spcBef>
              <a:buClr>
                <a:schemeClr val="tx2"/>
              </a:buClr>
              <a:buFont typeface="Arial" pitchFamily="34" charset="0"/>
              <a:buChar char="–"/>
              <a:defRPr lang="en-US" sz="1800" kern="120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814388">
              <a:lnSpc>
                <a:spcPct val="100000"/>
              </a:lnSpc>
              <a:spcBef>
                <a:spcPts val="300"/>
              </a:spcBef>
              <a:spcAft>
                <a:spcPts val="300"/>
              </a:spcAft>
              <a:buSzPct val="100000"/>
              <a:buFont typeface="+mj-lt"/>
              <a:buAutoNum type="arabicPeriod"/>
              <a:defRPr/>
            </a:pPr>
            <a:r>
              <a:rPr lang="en-US" sz="2000" kern="0" dirty="0" smtClean="0">
                <a:latin typeface="+mn-lt"/>
              </a:rPr>
              <a:t>When a user has been authenticated, the AAA accounting process generates a start message to begin the accounting process.</a:t>
            </a:r>
          </a:p>
          <a:p>
            <a:pPr marL="457200" indent="-457200" defTabSz="814388">
              <a:lnSpc>
                <a:spcPct val="100000"/>
              </a:lnSpc>
              <a:spcBef>
                <a:spcPts val="300"/>
              </a:spcBef>
              <a:spcAft>
                <a:spcPts val="300"/>
              </a:spcAft>
              <a:buSzPct val="100000"/>
              <a:buFont typeface="+mj-lt"/>
              <a:buAutoNum type="arabicPeriod"/>
              <a:defRPr/>
            </a:pPr>
            <a:r>
              <a:rPr lang="en-US" sz="2000" kern="0" dirty="0" smtClean="0">
                <a:latin typeface="+mn-lt"/>
              </a:rPr>
              <a:t>When the user logs out, a stop message is recorded and the accounting process ends.</a:t>
            </a:r>
            <a:endParaRPr lang="en-US" sz="2000" kern="0" dirty="0">
              <a:latin typeface="+mn-lt"/>
            </a:endParaRPr>
          </a:p>
        </p:txBody>
      </p:sp>
    </p:spTree>
    <p:extLst>
      <p:ext uri="{BB962C8B-B14F-4D97-AF65-F5344CB8AC3E}">
        <p14:creationId xmlns:p14="http://schemas.microsoft.com/office/powerpoint/2010/main" val="1429029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81800" cy="715962"/>
          </a:xfrm>
        </p:spPr>
        <p:txBody>
          <a:bodyPr>
            <a:normAutofit/>
          </a:bodyPr>
          <a:lstStyle/>
          <a:p>
            <a:r>
              <a:rPr lang="en-US" dirty="0" smtClean="0">
                <a:cs typeface="Courier New" pitchFamily="49" charset="0"/>
              </a:rPr>
              <a:t>Accountability (cont.)</a:t>
            </a:r>
            <a:endParaRPr lang="en-US" dirty="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solidFill>
                  <a:schemeClr val="accent1"/>
                </a:solidFill>
                <a:cs typeface="Times New Roman" pitchFamily="18" charset="0"/>
              </a:rPr>
              <a:t>Accountability</a:t>
            </a:r>
            <a:r>
              <a:rPr lang="en-US" sz="2000" b="1" dirty="0" smtClean="0">
                <a:cs typeface="Times New Roman" pitchFamily="18" charset="0"/>
              </a:rPr>
              <a:t>, </a:t>
            </a:r>
            <a:r>
              <a:rPr lang="en-US" sz="2000" dirty="0" smtClean="0">
                <a:cs typeface="Times New Roman" pitchFamily="18" charset="0"/>
              </a:rPr>
              <a:t>also known as </a:t>
            </a:r>
            <a:r>
              <a:rPr lang="en-US" sz="2000" b="1" dirty="0" smtClean="0">
                <a:cs typeface="Times New Roman" pitchFamily="18" charset="0"/>
              </a:rPr>
              <a:t>auditability, </a:t>
            </a:r>
            <a:r>
              <a:rPr lang="en-US" sz="2000" dirty="0" smtClean="0">
                <a:cs typeface="Times New Roman" pitchFamily="18" charset="0"/>
              </a:rPr>
              <a:t>ensures that all actions on a system—authorized or unauthorized—can be attributed to an authenticated identity. </a:t>
            </a:r>
          </a:p>
          <a:p>
            <a:pPr algn="just"/>
            <a:r>
              <a:rPr lang="en-US" sz="2000" dirty="0" smtClean="0">
                <a:cs typeface="Times New Roman" pitchFamily="18" charset="0"/>
              </a:rPr>
              <a:t>Accountability is most often accomplished by means of system logs and database journals, and the auditing of these records.</a:t>
            </a:r>
          </a:p>
          <a:p>
            <a:pPr algn="just"/>
            <a:r>
              <a:rPr lang="en-US" sz="2000" dirty="0" smtClean="0">
                <a:solidFill>
                  <a:schemeClr val="accent1"/>
                </a:solidFill>
                <a:cs typeface="Times New Roman" pitchFamily="18" charset="0"/>
              </a:rPr>
              <a:t>Systems logs </a:t>
            </a:r>
            <a:r>
              <a:rPr lang="en-US" sz="2000" dirty="0" smtClean="0">
                <a:cs typeface="Times New Roman" pitchFamily="18" charset="0"/>
              </a:rPr>
              <a:t>record specific information, such as failed access attempts and systems modifications. Logs have many uses, such as intrusion detection, determining the root cause of a system failure, or simply tracking the use of a particular resource.</a:t>
            </a:r>
          </a:p>
          <a:p>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(cont.)</a:t>
            </a:r>
            <a:endParaRPr lang="en-US" dirty="0"/>
          </a:p>
        </p:txBody>
      </p:sp>
      <p:pic>
        <p:nvPicPr>
          <p:cNvPr id="4" name="Content Placeholder 3"/>
          <p:cNvPicPr>
            <a:picLocks noGrp="1" noChangeAspect="1"/>
          </p:cNvPicPr>
          <p:nvPr>
            <p:ph idx="1"/>
          </p:nvPr>
        </p:nvPicPr>
        <p:blipFill>
          <a:blip r:embed="rId2"/>
          <a:stretch>
            <a:fillRect/>
          </a:stretch>
        </p:blipFill>
        <p:spPr>
          <a:xfrm>
            <a:off x="381000" y="2133600"/>
            <a:ext cx="8534400" cy="4648200"/>
          </a:xfrm>
          <a:prstGeom prst="rect">
            <a:avLst/>
          </a:prstGeom>
        </p:spPr>
      </p:pic>
    </p:spTree>
    <p:extLst>
      <p:ext uri="{BB962C8B-B14F-4D97-AF65-F5344CB8AC3E}">
        <p14:creationId xmlns:p14="http://schemas.microsoft.com/office/powerpoint/2010/main" val="1161171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Based AAA Accounting </a:t>
            </a:r>
            <a:endParaRPr lang="en-US" dirty="0"/>
          </a:p>
        </p:txBody>
      </p:sp>
      <p:pic>
        <p:nvPicPr>
          <p:cNvPr id="4" name="Content Placeholder 3"/>
          <p:cNvPicPr>
            <a:picLocks noGrp="1" noChangeAspect="1"/>
          </p:cNvPicPr>
          <p:nvPr>
            <p:ph idx="1"/>
          </p:nvPr>
        </p:nvPicPr>
        <p:blipFill>
          <a:blip r:embed="rId2"/>
          <a:stretch>
            <a:fillRect/>
          </a:stretch>
        </p:blipFill>
        <p:spPr>
          <a:xfrm>
            <a:off x="533400" y="2133600"/>
            <a:ext cx="8153400" cy="4572000"/>
          </a:xfrm>
          <a:prstGeom prst="rect">
            <a:avLst/>
          </a:prstGeom>
        </p:spPr>
      </p:pic>
    </p:spTree>
    <p:extLst>
      <p:ext uri="{BB962C8B-B14F-4D97-AF65-F5344CB8AC3E}">
        <p14:creationId xmlns:p14="http://schemas.microsoft.com/office/powerpoint/2010/main" val="2878637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AAA Benefits</a:t>
            </a:r>
          </a:p>
        </p:txBody>
      </p:sp>
      <p:sp>
        <p:nvSpPr>
          <p:cNvPr id="3" name="Content Placeholder 2"/>
          <p:cNvSpPr>
            <a:spLocks noGrp="1"/>
          </p:cNvSpPr>
          <p:nvPr>
            <p:ph idx="1"/>
          </p:nvPr>
        </p:nvSpPr>
        <p:spPr>
          <a:xfrm>
            <a:off x="762000" y="2489200"/>
            <a:ext cx="7315200" cy="3835400"/>
          </a:xfrm>
        </p:spPr>
        <p:txBody>
          <a:bodyPr>
            <a:normAutofit/>
          </a:bodyPr>
          <a:lstStyle/>
          <a:p>
            <a:r>
              <a:rPr lang="en-US" sz="2000" dirty="0">
                <a:solidFill>
                  <a:schemeClr val="accent1"/>
                </a:solidFill>
              </a:rPr>
              <a:t>Increased flexibility and control of access configuration</a:t>
            </a:r>
          </a:p>
          <a:p>
            <a:r>
              <a:rPr lang="en-US" sz="2000" dirty="0">
                <a:solidFill>
                  <a:schemeClr val="accent1"/>
                </a:solidFill>
              </a:rPr>
              <a:t>Scalability</a:t>
            </a:r>
          </a:p>
          <a:p>
            <a:r>
              <a:rPr lang="en-US" sz="2000" dirty="0">
                <a:solidFill>
                  <a:schemeClr val="accent1"/>
                </a:solidFill>
              </a:rPr>
              <a:t>Multiple backup systems</a:t>
            </a:r>
          </a:p>
          <a:p>
            <a:r>
              <a:rPr lang="en-US" sz="2000" dirty="0">
                <a:solidFill>
                  <a:schemeClr val="accent1"/>
                </a:solidFill>
              </a:rPr>
              <a:t>Standardized authentication methods</a:t>
            </a:r>
          </a:p>
          <a:p>
            <a:pPr lvl="1"/>
            <a:r>
              <a:rPr lang="en-US" sz="2000" dirty="0">
                <a:solidFill>
                  <a:schemeClr val="accent1"/>
                </a:solidFill>
              </a:rPr>
              <a:t>RADIUS, TACACS+ and Kerberos</a:t>
            </a:r>
          </a:p>
          <a:p>
            <a:endParaRPr lang="en-US" sz="2000" dirty="0"/>
          </a:p>
        </p:txBody>
      </p:sp>
    </p:spTree>
    <p:extLst>
      <p:ext uri="{BB962C8B-B14F-4D97-AF65-F5344CB8AC3E}">
        <p14:creationId xmlns:p14="http://schemas.microsoft.com/office/powerpoint/2010/main" val="408590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AAA Scalability </a:t>
            </a:r>
            <a:endParaRPr lang="en-US" dirty="0"/>
          </a:p>
        </p:txBody>
      </p:sp>
      <p:sp>
        <p:nvSpPr>
          <p:cNvPr id="3" name="Content Placeholder 2"/>
          <p:cNvSpPr>
            <a:spLocks noGrp="1"/>
          </p:cNvSpPr>
          <p:nvPr>
            <p:ph idx="1"/>
          </p:nvPr>
        </p:nvSpPr>
        <p:spPr>
          <a:xfrm>
            <a:off x="864382" y="2489200"/>
            <a:ext cx="6755618" cy="3530600"/>
          </a:xfrm>
        </p:spPr>
        <p:txBody>
          <a:bodyPr>
            <a:normAutofit/>
          </a:bodyPr>
          <a:lstStyle/>
          <a:p>
            <a:r>
              <a:rPr lang="en-US" sz="2000" dirty="0"/>
              <a:t>AAA is typically implemented using a dedicated ACS server to store usernames / passwords in a centralized database.</a:t>
            </a:r>
          </a:p>
          <a:p>
            <a:r>
              <a:rPr lang="en-US" sz="2000" dirty="0"/>
              <a:t>Information is centrally entered / updated unlike a local database which must be configured on every router.</a:t>
            </a:r>
          </a:p>
          <a:p>
            <a:endParaRPr lang="en-US" sz="2000" dirty="0"/>
          </a:p>
        </p:txBody>
      </p:sp>
    </p:spTree>
    <p:extLst>
      <p:ext uri="{BB962C8B-B14F-4D97-AF65-F5344CB8AC3E}">
        <p14:creationId xmlns:p14="http://schemas.microsoft.com/office/powerpoint/2010/main" val="248744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14400"/>
            <a:ext cx="6705600" cy="715962"/>
          </a:xfrm>
        </p:spPr>
        <p:txBody>
          <a:bodyPr>
            <a:normAutofit/>
          </a:bodyPr>
          <a:lstStyle/>
          <a:p>
            <a:r>
              <a:rPr lang="en-US" b="1" dirty="0">
                <a:latin typeface="Courier New" pitchFamily="49" charset="0"/>
                <a:cs typeface="Courier New" pitchFamily="49" charset="0"/>
              </a:rPr>
              <a:t>Access </a:t>
            </a:r>
            <a:r>
              <a:rPr lang="en-US" b="1" dirty="0" smtClean="0">
                <a:latin typeface="Courier New" pitchFamily="49" charset="0"/>
                <a:cs typeface="Courier New" pitchFamily="49" charset="0"/>
              </a:rPr>
              <a:t>Control(cont.)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533400" y="2286000"/>
            <a:ext cx="8077200" cy="3886200"/>
          </a:xfrm>
        </p:spPr>
        <p:txBody>
          <a:bodyPr>
            <a:normAutofit/>
          </a:bodyPr>
          <a:lstStyle/>
          <a:p>
            <a:pPr marL="0" indent="0" algn="just">
              <a:buNone/>
            </a:pPr>
            <a:r>
              <a:rPr lang="en-US" sz="2000" dirty="0" smtClean="0">
                <a:cs typeface="Times New Roman" pitchFamily="18" charset="0"/>
              </a:rPr>
              <a:t>In general, all access control approaches rely on as the following mechanisms:</a:t>
            </a:r>
          </a:p>
          <a:p>
            <a:pPr marL="0" indent="0" algn="just">
              <a:buNone/>
            </a:pPr>
            <a:endParaRPr lang="en-US" sz="2000" dirty="0" smtClean="0">
              <a:cs typeface="Times New Roman" pitchFamily="18" charset="0"/>
            </a:endParaRPr>
          </a:p>
          <a:p>
            <a:pPr lvl="2" algn="just"/>
            <a:r>
              <a:rPr lang="en-US" sz="2000" b="1" dirty="0" smtClean="0">
                <a:solidFill>
                  <a:schemeClr val="accent1"/>
                </a:solidFill>
                <a:cs typeface="Times New Roman" pitchFamily="18" charset="0"/>
              </a:rPr>
              <a:t>Identification</a:t>
            </a:r>
          </a:p>
          <a:p>
            <a:pPr lvl="2" algn="just"/>
            <a:r>
              <a:rPr lang="en-US" sz="2000" b="1" dirty="0" smtClean="0">
                <a:solidFill>
                  <a:schemeClr val="accent1"/>
                </a:solidFill>
                <a:cs typeface="Times New Roman" pitchFamily="18" charset="0"/>
              </a:rPr>
              <a:t>Authentication</a:t>
            </a:r>
          </a:p>
          <a:p>
            <a:pPr lvl="2" algn="just"/>
            <a:r>
              <a:rPr lang="en-US" sz="2000" b="1" dirty="0" smtClean="0">
                <a:solidFill>
                  <a:schemeClr val="accent1"/>
                </a:solidFill>
                <a:cs typeface="Times New Roman" pitchFamily="18" charset="0"/>
              </a:rPr>
              <a:t>Authorization</a:t>
            </a:r>
          </a:p>
          <a:p>
            <a:pPr lvl="2" algn="just"/>
            <a:r>
              <a:rPr lang="en-US" sz="2000" b="1" dirty="0" smtClean="0">
                <a:solidFill>
                  <a:schemeClr val="accent1"/>
                </a:solidFill>
                <a:cs typeface="Times New Roman" pitchFamily="18" charset="0"/>
              </a:rPr>
              <a:t>Accountability</a:t>
            </a:r>
          </a:p>
          <a:p>
            <a:endParaRPr lang="en-US" sz="2000" dirty="0">
              <a:cs typeface="Times New Roman" pitchFamily="18"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743200"/>
            <a:ext cx="4648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AAA – Multiple backup systems </a:t>
            </a:r>
          </a:p>
        </p:txBody>
      </p:sp>
      <p:sp>
        <p:nvSpPr>
          <p:cNvPr id="3" name="Content Placeholder 2"/>
          <p:cNvSpPr>
            <a:spLocks noGrp="1"/>
          </p:cNvSpPr>
          <p:nvPr>
            <p:ph idx="1"/>
          </p:nvPr>
        </p:nvSpPr>
        <p:spPr>
          <a:xfrm>
            <a:off x="457200" y="2209800"/>
            <a:ext cx="8077200" cy="3530600"/>
          </a:xfrm>
        </p:spPr>
        <p:txBody>
          <a:bodyPr/>
          <a:lstStyle/>
          <a:p>
            <a:r>
              <a:rPr lang="en-US" dirty="0"/>
              <a:t>Fault Tolerance can be configured in a fallback sequence.</a:t>
            </a:r>
          </a:p>
          <a:p>
            <a:r>
              <a:rPr lang="en-US" dirty="0"/>
              <a:t>Consult a security server</a:t>
            </a:r>
            <a:r>
              <a:rPr lang="en-US" dirty="0" smtClean="0"/>
              <a:t>…</a:t>
            </a:r>
          </a:p>
          <a:p>
            <a:r>
              <a:rPr lang="en-US" dirty="0" smtClean="0"/>
              <a:t>Local Database </a:t>
            </a:r>
          </a:p>
          <a:p>
            <a:r>
              <a:rPr lang="en-US" dirty="0" smtClean="0"/>
              <a:t>Etc. </a:t>
            </a:r>
            <a:endParaRPr lang="en-US" dirty="0"/>
          </a:p>
        </p:txBody>
      </p:sp>
      <p:pic>
        <p:nvPicPr>
          <p:cNvPr id="4" name="Picture 3"/>
          <p:cNvPicPr>
            <a:picLocks noChangeAspect="1"/>
          </p:cNvPicPr>
          <p:nvPr/>
        </p:nvPicPr>
        <p:blipFill>
          <a:blip r:embed="rId2"/>
          <a:stretch>
            <a:fillRect/>
          </a:stretch>
        </p:blipFill>
        <p:spPr>
          <a:xfrm>
            <a:off x="3581400" y="2667000"/>
            <a:ext cx="5334000" cy="4088900"/>
          </a:xfrm>
          <a:prstGeom prst="rect">
            <a:avLst/>
          </a:prstGeom>
        </p:spPr>
      </p:pic>
    </p:spTree>
    <p:extLst>
      <p:ext uri="{BB962C8B-B14F-4D97-AF65-F5344CB8AC3E}">
        <p14:creationId xmlns:p14="http://schemas.microsoft.com/office/powerpoint/2010/main" val="3578750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27098"/>
            <a:ext cx="7696200" cy="709865"/>
          </a:xfrm>
        </p:spPr>
        <p:txBody>
          <a:bodyPr/>
          <a:lstStyle/>
          <a:p>
            <a:r>
              <a:rPr lang="en-US" dirty="0"/>
              <a:t>AAA – Standardized Security Protocols</a:t>
            </a:r>
          </a:p>
        </p:txBody>
      </p:sp>
      <p:sp>
        <p:nvSpPr>
          <p:cNvPr id="3" name="Content Placeholder 2"/>
          <p:cNvSpPr>
            <a:spLocks noGrp="1"/>
          </p:cNvSpPr>
          <p:nvPr>
            <p:ph idx="1"/>
          </p:nvPr>
        </p:nvSpPr>
        <p:spPr>
          <a:xfrm>
            <a:off x="864382" y="2489200"/>
            <a:ext cx="7365218" cy="3530600"/>
          </a:xfrm>
        </p:spPr>
        <p:txBody>
          <a:bodyPr>
            <a:normAutofit/>
          </a:bodyPr>
          <a:lstStyle/>
          <a:p>
            <a:pPr marL="0" indent="0">
              <a:buNone/>
            </a:pPr>
            <a:r>
              <a:rPr lang="en-US" sz="2000" dirty="0"/>
              <a:t>AAA supports standardized security protocols.</a:t>
            </a:r>
          </a:p>
          <a:p>
            <a:pPr marL="0" indent="0">
              <a:buNone/>
            </a:pPr>
            <a:r>
              <a:rPr lang="en-US" sz="2000" b="1" dirty="0">
                <a:solidFill>
                  <a:schemeClr val="accent1"/>
                </a:solidFill>
              </a:rPr>
              <a:t>TACACS+ </a:t>
            </a:r>
          </a:p>
          <a:p>
            <a:pPr lvl="2"/>
            <a:r>
              <a:rPr lang="en-US" sz="2000" dirty="0"/>
              <a:t>Terminal Access Controller Access Control System Plus</a:t>
            </a:r>
          </a:p>
          <a:p>
            <a:pPr lvl="2"/>
            <a:r>
              <a:rPr lang="en-US" sz="2000" dirty="0"/>
              <a:t>Replaces legacy protocols TACACS and XTACACS</a:t>
            </a:r>
          </a:p>
          <a:p>
            <a:pPr marL="0" indent="0">
              <a:buNone/>
            </a:pPr>
            <a:r>
              <a:rPr lang="en-US" sz="2000" b="1" dirty="0">
                <a:solidFill>
                  <a:schemeClr val="accent1"/>
                </a:solidFill>
              </a:rPr>
              <a:t>RADIUS</a:t>
            </a:r>
          </a:p>
          <a:p>
            <a:pPr lvl="2"/>
            <a:r>
              <a:rPr lang="en-US" sz="2000" dirty="0"/>
              <a:t>Remote Authentication Dial-In User </a:t>
            </a:r>
            <a:r>
              <a:rPr lang="en-US" sz="2000" dirty="0" smtClean="0"/>
              <a:t>Service</a:t>
            </a:r>
            <a:endParaRPr lang="en-US" sz="2000" dirty="0"/>
          </a:p>
          <a:p>
            <a:endParaRPr lang="en-US" sz="2000" dirty="0"/>
          </a:p>
        </p:txBody>
      </p:sp>
    </p:spTree>
    <p:extLst>
      <p:ext uri="{BB962C8B-B14F-4D97-AF65-F5344CB8AC3E}">
        <p14:creationId xmlns:p14="http://schemas.microsoft.com/office/powerpoint/2010/main" val="1873168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709865"/>
          </a:xfrm>
        </p:spPr>
        <p:txBody>
          <a:bodyPr/>
          <a:lstStyle/>
          <a:p>
            <a:r>
              <a:rPr lang="en-US" sz="2800" dirty="0"/>
              <a:t>AAA – Standardized Security </a:t>
            </a:r>
            <a:r>
              <a:rPr lang="en-US" sz="2800" dirty="0" smtClean="0"/>
              <a:t>Protocols </a:t>
            </a:r>
            <a:r>
              <a:rPr lang="en-US" sz="2000" dirty="0" smtClean="0"/>
              <a:t>(Cont.)</a:t>
            </a:r>
            <a:endParaRPr lang="en-US" sz="2000" dirty="0"/>
          </a:p>
        </p:txBody>
      </p:sp>
      <p:sp>
        <p:nvSpPr>
          <p:cNvPr id="3" name="Content Placeholder 2"/>
          <p:cNvSpPr>
            <a:spLocks noGrp="1"/>
          </p:cNvSpPr>
          <p:nvPr>
            <p:ph idx="1"/>
          </p:nvPr>
        </p:nvSpPr>
        <p:spPr>
          <a:xfrm>
            <a:off x="457200" y="2209800"/>
            <a:ext cx="8458200" cy="3810000"/>
          </a:xfrm>
        </p:spPr>
        <p:txBody>
          <a:bodyPr>
            <a:normAutofit/>
          </a:bodyPr>
          <a:lstStyle/>
          <a:p>
            <a:r>
              <a:rPr lang="en-US" sz="2000" dirty="0"/>
              <a:t>Both protocols can be used to communicate between client and AAA servers.</a:t>
            </a:r>
          </a:p>
          <a:p>
            <a:pPr marL="0" indent="0">
              <a:buNone/>
            </a:pPr>
            <a:r>
              <a:rPr lang="en-US" sz="2000" dirty="0">
                <a:solidFill>
                  <a:schemeClr val="accent1"/>
                </a:solidFill>
              </a:rPr>
              <a:t>TACACS+ is considered the more secure protocol because all exchanges are encrypted.</a:t>
            </a:r>
          </a:p>
          <a:p>
            <a:pPr marL="0" indent="0">
              <a:buNone/>
            </a:pPr>
            <a:r>
              <a:rPr lang="en-US" sz="2000" dirty="0"/>
              <a:t>Radius only encrypts the user password.</a:t>
            </a:r>
          </a:p>
          <a:p>
            <a:pPr lvl="1"/>
            <a:r>
              <a:rPr lang="en-US" sz="2000" dirty="0">
                <a:solidFill>
                  <a:schemeClr val="accent1"/>
                </a:solidFill>
              </a:rPr>
              <a:t>It does not encrypt user names, accounting information, or any other information carried in the radius message.</a:t>
            </a:r>
          </a:p>
          <a:p>
            <a:endParaRPr lang="en-US" sz="2000" dirty="0"/>
          </a:p>
        </p:txBody>
      </p:sp>
    </p:spTree>
    <p:extLst>
      <p:ext uri="{BB962C8B-B14F-4D97-AF65-F5344CB8AC3E}">
        <p14:creationId xmlns:p14="http://schemas.microsoft.com/office/powerpoint/2010/main" val="3706006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05600" cy="715962"/>
          </a:xfrm>
        </p:spPr>
        <p:txBody>
          <a:bodyPr>
            <a:normAutofit/>
          </a:bodyPr>
          <a:lstStyle/>
          <a:p>
            <a:r>
              <a:rPr lang="en-US" b="1" dirty="0" smtClean="0">
                <a:cs typeface="Courier New" pitchFamily="49" charset="0"/>
              </a:rPr>
              <a:t>Firewalls</a:t>
            </a:r>
            <a:endParaRPr lang="en-US" b="1" dirty="0">
              <a:cs typeface="Courier New" pitchFamily="49" charset="0"/>
            </a:endParaRPr>
          </a:p>
        </p:txBody>
      </p:sp>
      <p:sp>
        <p:nvSpPr>
          <p:cNvPr id="3" name="Content Placeholder 2"/>
          <p:cNvSpPr>
            <a:spLocks noGrp="1"/>
          </p:cNvSpPr>
          <p:nvPr>
            <p:ph idx="1"/>
          </p:nvPr>
        </p:nvSpPr>
        <p:spPr>
          <a:xfrm>
            <a:off x="457200" y="2438400"/>
            <a:ext cx="8229600" cy="4191000"/>
          </a:xfrm>
        </p:spPr>
        <p:txBody>
          <a:bodyPr>
            <a:normAutofit/>
          </a:bodyPr>
          <a:lstStyle/>
          <a:p>
            <a:pPr algn="just"/>
            <a:r>
              <a:rPr lang="en-US" sz="2000" dirty="0" smtClean="0">
                <a:solidFill>
                  <a:schemeClr val="accent1"/>
                </a:solidFill>
                <a:cs typeface="Times New Roman" pitchFamily="18" charset="0"/>
              </a:rPr>
              <a:t>A </a:t>
            </a:r>
            <a:r>
              <a:rPr lang="en-US" sz="2000" b="1" dirty="0" smtClean="0">
                <a:solidFill>
                  <a:schemeClr val="accent1"/>
                </a:solidFill>
                <a:cs typeface="Times New Roman" pitchFamily="18" charset="0"/>
              </a:rPr>
              <a:t>firewall </a:t>
            </a:r>
            <a:r>
              <a:rPr lang="en-US" sz="2000" dirty="0" smtClean="0">
                <a:cs typeface="Times New Roman" pitchFamily="18" charset="0"/>
              </a:rPr>
              <a:t>in an information security program is similar to a building’s firewall in that it prevents specific types of information from moving between the outside world, known as the </a:t>
            </a:r>
            <a:r>
              <a:rPr lang="en-US" sz="2000" b="1" dirty="0" smtClean="0">
                <a:cs typeface="Times New Roman" pitchFamily="18" charset="0"/>
              </a:rPr>
              <a:t>untrusted network </a:t>
            </a:r>
            <a:r>
              <a:rPr lang="en-US" sz="2000" dirty="0" smtClean="0">
                <a:cs typeface="Times New Roman" pitchFamily="18" charset="0"/>
              </a:rPr>
              <a:t>(for example, the Internet), and the inside world, known as the </a:t>
            </a:r>
            <a:r>
              <a:rPr lang="en-US" sz="2000" b="1" dirty="0" smtClean="0">
                <a:cs typeface="Times New Roman" pitchFamily="18" charset="0"/>
              </a:rPr>
              <a:t>trusted network. </a:t>
            </a:r>
          </a:p>
          <a:p>
            <a:pPr algn="just"/>
            <a:r>
              <a:rPr lang="en-US" sz="2000" dirty="0" smtClean="0">
                <a:cs typeface="Times New Roman" pitchFamily="18" charset="0"/>
              </a:rPr>
              <a:t>The firewall may be a separate computer system, a software service running on an existing router or server, or a separate network containing a number of supporting devices. </a:t>
            </a:r>
          </a:p>
          <a:p>
            <a:pPr algn="just"/>
            <a:endParaRPr lang="en-US" sz="2000" dirty="0" smtClean="0">
              <a:cs typeface="Times New Roman" pitchFamily="18" charset="0"/>
            </a:endParaRPr>
          </a:p>
          <a:p>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(cont.) </a:t>
            </a:r>
            <a:endParaRPr lang="en-US" dirty="0"/>
          </a:p>
        </p:txBody>
      </p:sp>
      <p:pic>
        <p:nvPicPr>
          <p:cNvPr id="4" name="Content Placeholder 3"/>
          <p:cNvPicPr>
            <a:picLocks noGrp="1" noChangeAspect="1"/>
          </p:cNvPicPr>
          <p:nvPr>
            <p:ph idx="1"/>
          </p:nvPr>
        </p:nvPicPr>
        <p:blipFill>
          <a:blip r:embed="rId2"/>
          <a:stretch>
            <a:fillRect/>
          </a:stretch>
        </p:blipFill>
        <p:spPr>
          <a:xfrm>
            <a:off x="546100" y="2133600"/>
            <a:ext cx="7988300" cy="4495800"/>
          </a:xfrm>
          <a:prstGeom prst="rect">
            <a:avLst/>
          </a:prstGeom>
        </p:spPr>
      </p:pic>
    </p:spTree>
    <p:extLst>
      <p:ext uri="{BB962C8B-B14F-4D97-AF65-F5344CB8AC3E}">
        <p14:creationId xmlns:p14="http://schemas.microsoft.com/office/powerpoint/2010/main" val="53878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38200"/>
            <a:ext cx="6553200" cy="715962"/>
          </a:xfrm>
        </p:spPr>
        <p:txBody>
          <a:bodyPr>
            <a:normAutofit/>
          </a:bodyPr>
          <a:lstStyle/>
          <a:p>
            <a:r>
              <a:rPr lang="en-US" dirty="0" smtClean="0">
                <a:cs typeface="Courier New" pitchFamily="49" charset="0"/>
              </a:rPr>
              <a:t>Firewall(cont</a:t>
            </a:r>
            <a:r>
              <a:rPr lang="en-US" dirty="0">
                <a:cs typeface="Courier New" pitchFamily="49" charset="0"/>
              </a:rPr>
              <a:t>.) </a:t>
            </a:r>
            <a:endParaRPr lang="en-US" dirty="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lnSpcReduction="10000"/>
          </a:bodyPr>
          <a:lstStyle/>
          <a:p>
            <a:pPr algn="just"/>
            <a:r>
              <a:rPr lang="en-US" sz="2000" dirty="0" smtClean="0">
                <a:cs typeface="Times New Roman" pitchFamily="18" charset="0"/>
              </a:rPr>
              <a:t>Firewalls can be categorized by processing mode, development era, or structure.</a:t>
            </a:r>
          </a:p>
          <a:p>
            <a:pPr algn="just"/>
            <a:r>
              <a:rPr lang="en-US" sz="2000" dirty="0" smtClean="0">
                <a:cs typeface="Times New Roman" pitchFamily="18" charset="0"/>
              </a:rPr>
              <a:t>Firewalls fall into five major processing-mode categories: </a:t>
            </a:r>
          </a:p>
          <a:p>
            <a:pPr lvl="2" algn="just"/>
            <a:r>
              <a:rPr lang="en-US" sz="2000" dirty="0" smtClean="0">
                <a:solidFill>
                  <a:schemeClr val="accent1"/>
                </a:solidFill>
                <a:cs typeface="Times New Roman" pitchFamily="18" charset="0"/>
              </a:rPr>
              <a:t>packet-filtering firewalls, </a:t>
            </a:r>
          </a:p>
          <a:p>
            <a:pPr lvl="2" algn="just"/>
            <a:r>
              <a:rPr lang="en-US" sz="2000" dirty="0" smtClean="0">
                <a:solidFill>
                  <a:schemeClr val="accent1"/>
                </a:solidFill>
                <a:cs typeface="Times New Roman" pitchFamily="18" charset="0"/>
              </a:rPr>
              <a:t>application gateways, </a:t>
            </a:r>
          </a:p>
          <a:p>
            <a:pPr lvl="2" algn="just"/>
            <a:r>
              <a:rPr lang="en-US" sz="2000" dirty="0" smtClean="0">
                <a:solidFill>
                  <a:schemeClr val="accent1"/>
                </a:solidFill>
                <a:cs typeface="Times New Roman" pitchFamily="18" charset="0"/>
              </a:rPr>
              <a:t>circuit gateways, </a:t>
            </a:r>
          </a:p>
          <a:p>
            <a:pPr lvl="2" algn="just"/>
            <a:r>
              <a:rPr lang="en-US" sz="2000" dirty="0" smtClean="0">
                <a:solidFill>
                  <a:schemeClr val="accent1"/>
                </a:solidFill>
                <a:cs typeface="Times New Roman" pitchFamily="18" charset="0"/>
              </a:rPr>
              <a:t>MAC layer firewalls, and </a:t>
            </a:r>
          </a:p>
          <a:p>
            <a:pPr lvl="2" algn="just"/>
            <a:r>
              <a:rPr lang="en-US" sz="2000" dirty="0" smtClean="0">
                <a:solidFill>
                  <a:schemeClr val="accent1"/>
                </a:solidFill>
                <a:cs typeface="Times New Roman" pitchFamily="18" charset="0"/>
              </a:rPr>
              <a:t>hybrids. </a:t>
            </a:r>
          </a:p>
          <a:p>
            <a:pPr algn="just"/>
            <a:r>
              <a:rPr lang="en-US" sz="2000" dirty="0" smtClean="0">
                <a:cs typeface="Times New Roman" pitchFamily="18" charset="0"/>
              </a:rPr>
              <a:t>Hybrid firewalls use a combination of the other four modes, and in practice, most firewalls fall into this category, since most firewall implementations use multiple approaches.</a:t>
            </a:r>
          </a:p>
          <a:p>
            <a:pPr algn="just"/>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b="1" dirty="0">
                <a:solidFill>
                  <a:schemeClr val="accent3"/>
                </a:solidFill>
              </a:rPr>
              <a:t>Firewall Type Descriptions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80" y="1250633"/>
            <a:ext cx="331501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80" y="4038600"/>
            <a:ext cx="297119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910" y="1250633"/>
            <a:ext cx="3429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4910" y="4038600"/>
            <a:ext cx="291341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570" y="830899"/>
            <a:ext cx="27671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3">
                    <a:lumMod val="75000"/>
                  </a:schemeClr>
                </a:solidFill>
                <a:effectLst/>
                <a:uLnTx/>
                <a:uFillTx/>
                <a:latin typeface="Century Gothic" panose="020B0502020202020204" pitchFamily="34" charset="0"/>
              </a:rPr>
              <a:t>Packet Filtering Firewall</a:t>
            </a:r>
          </a:p>
        </p:txBody>
      </p:sp>
      <p:sp>
        <p:nvSpPr>
          <p:cNvPr id="8" name="TextBox 7"/>
          <p:cNvSpPr txBox="1"/>
          <p:nvPr/>
        </p:nvSpPr>
        <p:spPr>
          <a:xfrm>
            <a:off x="752779" y="3723561"/>
            <a:ext cx="1909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75000"/>
                  </a:schemeClr>
                </a:solidFill>
                <a:effectLst/>
                <a:uLnTx/>
                <a:uFillTx/>
                <a:latin typeface="Century Gothic" panose="020B0502020202020204" pitchFamily="34" charset="0"/>
              </a:rPr>
              <a:t>Stateful Firewall</a:t>
            </a:r>
          </a:p>
        </p:txBody>
      </p:sp>
      <p:sp>
        <p:nvSpPr>
          <p:cNvPr id="9" name="TextBox 8"/>
          <p:cNvSpPr txBox="1"/>
          <p:nvPr/>
        </p:nvSpPr>
        <p:spPr>
          <a:xfrm>
            <a:off x="4994910" y="919401"/>
            <a:ext cx="34964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75000"/>
                  </a:schemeClr>
                </a:solidFill>
                <a:effectLst/>
                <a:uLnTx/>
                <a:uFillTx/>
                <a:latin typeface="Century Gothic" panose="020B0502020202020204" pitchFamily="34" charset="0"/>
              </a:rPr>
              <a:t>Application Gateway Firewall</a:t>
            </a:r>
          </a:p>
        </p:txBody>
      </p:sp>
      <p:sp>
        <p:nvSpPr>
          <p:cNvPr id="10" name="TextBox 9"/>
          <p:cNvSpPr txBox="1"/>
          <p:nvPr/>
        </p:nvSpPr>
        <p:spPr>
          <a:xfrm>
            <a:off x="4994909" y="3722608"/>
            <a:ext cx="15103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lumMod val="75000"/>
                  </a:schemeClr>
                </a:solidFill>
                <a:effectLst/>
                <a:uLnTx/>
                <a:uFillTx/>
                <a:latin typeface="Century Gothic" panose="020B0502020202020204" pitchFamily="34" charset="0"/>
              </a:rPr>
              <a:t>NAT Firewall</a:t>
            </a:r>
          </a:p>
        </p:txBody>
      </p:sp>
    </p:spTree>
    <p:extLst>
      <p:ext uri="{BB962C8B-B14F-4D97-AF65-F5344CB8AC3E}">
        <p14:creationId xmlns:p14="http://schemas.microsoft.com/office/powerpoint/2010/main" val="37965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010400" cy="715962"/>
          </a:xfrm>
        </p:spPr>
        <p:txBody>
          <a:bodyPr>
            <a:normAutofit/>
          </a:bodyPr>
          <a:lstStyle/>
          <a:p>
            <a:r>
              <a:rPr lang="en-US" dirty="0">
                <a:cs typeface="Courier New" pitchFamily="49" charset="0"/>
              </a:rPr>
              <a:t>P</a:t>
            </a:r>
            <a:r>
              <a:rPr lang="en-US" dirty="0" smtClean="0">
                <a:cs typeface="Courier New" pitchFamily="49" charset="0"/>
              </a:rPr>
              <a:t>acket-filtering firewall</a:t>
            </a:r>
            <a:endParaRPr lang="en-US" dirty="0">
              <a:cs typeface="Courier New" pitchFamily="49" charset="0"/>
            </a:endParaRPr>
          </a:p>
        </p:txBody>
      </p:sp>
      <p:sp>
        <p:nvSpPr>
          <p:cNvPr id="3" name="Content Placeholder 2"/>
          <p:cNvSpPr>
            <a:spLocks noGrp="1"/>
          </p:cNvSpPr>
          <p:nvPr>
            <p:ph idx="1"/>
          </p:nvPr>
        </p:nvSpPr>
        <p:spPr>
          <a:xfrm>
            <a:off x="457200" y="2209800"/>
            <a:ext cx="8229600" cy="4419600"/>
          </a:xfrm>
        </p:spPr>
        <p:txBody>
          <a:bodyPr>
            <a:normAutofit/>
          </a:bodyPr>
          <a:lstStyle/>
          <a:p>
            <a:pPr algn="just"/>
            <a:r>
              <a:rPr lang="en-US" sz="2000" dirty="0" smtClean="0">
                <a:cs typeface="Times New Roman" pitchFamily="18" charset="0"/>
              </a:rPr>
              <a:t>The </a:t>
            </a:r>
            <a:r>
              <a:rPr lang="en-US" sz="2000" b="1" dirty="0" smtClean="0">
                <a:solidFill>
                  <a:schemeClr val="accent1"/>
                </a:solidFill>
                <a:cs typeface="Times New Roman" pitchFamily="18" charset="0"/>
              </a:rPr>
              <a:t>packet-filtering firewall</a:t>
            </a:r>
            <a:r>
              <a:rPr lang="en-US" sz="2000" b="1" dirty="0" smtClean="0">
                <a:cs typeface="Times New Roman" pitchFamily="18" charset="0"/>
              </a:rPr>
              <a:t>, </a:t>
            </a:r>
            <a:r>
              <a:rPr lang="en-US" sz="2000" dirty="0" smtClean="0">
                <a:cs typeface="Times New Roman" pitchFamily="18" charset="0"/>
              </a:rPr>
              <a:t>also simply called a filtering firewall, examines the header information of data packets that come into a network. </a:t>
            </a:r>
          </a:p>
          <a:p>
            <a:pPr algn="just"/>
            <a:r>
              <a:rPr lang="en-US" sz="2000" dirty="0" smtClean="0">
                <a:cs typeface="Times New Roman" pitchFamily="18" charset="0"/>
              </a:rPr>
              <a:t>A packet-filtering firewall installed on a TCP/IP- based network typically functions at the IP level and determines whether to drop a packet (deny) or forward it to the next network connection (allow) based on the rules programmed into the firewall. </a:t>
            </a:r>
          </a:p>
          <a:p>
            <a:pPr algn="just"/>
            <a:r>
              <a:rPr lang="en-US" sz="2000" dirty="0" smtClean="0">
                <a:cs typeface="Times New Roman" pitchFamily="18" charset="0"/>
              </a:rPr>
              <a:t>Packet-filtering firewalls examine every incoming packet header and can selectively filter packets based on header information such as destination address, source address, packet type, and other key information.</a:t>
            </a:r>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Packet-filtering </a:t>
            </a:r>
            <a:r>
              <a:rPr lang="en-US" dirty="0" smtClean="0"/>
              <a:t>firewall (Cont.) </a:t>
            </a:r>
            <a:endParaRPr lang="en-US" dirty="0"/>
          </a:p>
        </p:txBody>
      </p:sp>
      <p:pic>
        <p:nvPicPr>
          <p:cNvPr id="4" name="Content Placeholder 3"/>
          <p:cNvPicPr>
            <a:picLocks noGrp="1" noChangeAspect="1"/>
          </p:cNvPicPr>
          <p:nvPr>
            <p:ph idx="1"/>
          </p:nvPr>
        </p:nvPicPr>
        <p:blipFill>
          <a:blip r:embed="rId2"/>
          <a:stretch>
            <a:fillRect/>
          </a:stretch>
        </p:blipFill>
        <p:spPr>
          <a:xfrm>
            <a:off x="533400" y="1981200"/>
            <a:ext cx="8153400" cy="4762043"/>
          </a:xfrm>
          <a:prstGeom prst="rect">
            <a:avLst/>
          </a:prstGeom>
        </p:spPr>
      </p:pic>
    </p:spTree>
    <p:extLst>
      <p:ext uri="{BB962C8B-B14F-4D97-AF65-F5344CB8AC3E}">
        <p14:creationId xmlns:p14="http://schemas.microsoft.com/office/powerpoint/2010/main" val="40711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705600" cy="715962"/>
          </a:xfrm>
        </p:spPr>
        <p:txBody>
          <a:bodyPr>
            <a:normAutofit/>
          </a:bodyPr>
          <a:lstStyle/>
          <a:p>
            <a:r>
              <a:rPr lang="en-US" dirty="0">
                <a:cs typeface="Courier New" pitchFamily="49" charset="0"/>
              </a:rPr>
              <a:t>Packet-filtering firewall (Cont.) </a:t>
            </a:r>
            <a:endParaRPr lang="en-US" dirty="0">
              <a:cs typeface="Courier New" pitchFamily="49" charset="0"/>
            </a:endParaRPr>
          </a:p>
        </p:txBody>
      </p:sp>
      <p:sp>
        <p:nvSpPr>
          <p:cNvPr id="3" name="Content Placeholder 2"/>
          <p:cNvSpPr>
            <a:spLocks noGrp="1"/>
          </p:cNvSpPr>
          <p:nvPr>
            <p:ph idx="1"/>
          </p:nvPr>
        </p:nvSpPr>
        <p:spPr>
          <a:xfrm>
            <a:off x="457200" y="2209800"/>
            <a:ext cx="8382000" cy="4495800"/>
          </a:xfrm>
        </p:spPr>
        <p:txBody>
          <a:bodyPr>
            <a:normAutofit fontScale="92500" lnSpcReduction="10000"/>
          </a:bodyPr>
          <a:lstStyle/>
          <a:p>
            <a:pPr algn="just"/>
            <a:r>
              <a:rPr lang="en-US" sz="2000" dirty="0" smtClean="0">
                <a:cs typeface="Times New Roman" pitchFamily="18" charset="0"/>
              </a:rPr>
              <a:t>Filtering firewalls inspect packets at the network layer, or Layer 3, of the Open Systems Interconnect (OSI) model, which represents the seven layers of networking processes. </a:t>
            </a:r>
          </a:p>
          <a:p>
            <a:pPr algn="just"/>
            <a:r>
              <a:rPr lang="en-US" sz="2000" dirty="0" smtClean="0">
                <a:cs typeface="Times New Roman" pitchFamily="18" charset="0"/>
              </a:rPr>
              <a:t>If the device finds a packet that matches a restriction, it </a:t>
            </a:r>
            <a:r>
              <a:rPr lang="en-US" sz="2000" dirty="0" smtClean="0">
                <a:solidFill>
                  <a:schemeClr val="accent1"/>
                </a:solidFill>
                <a:cs typeface="Times New Roman" pitchFamily="18" charset="0"/>
              </a:rPr>
              <a:t>stops</a:t>
            </a:r>
            <a:r>
              <a:rPr lang="en-US" sz="2000" dirty="0" smtClean="0">
                <a:cs typeface="Times New Roman" pitchFamily="18" charset="0"/>
              </a:rPr>
              <a:t> the packet from traveling from one network to another. The restrictions most commonly implemented in packet-filtering firewalls are based on a combination of the following</a:t>
            </a:r>
            <a:r>
              <a:rPr lang="en-US" sz="2000" dirty="0" smtClean="0">
                <a:cs typeface="Times New Roman" pitchFamily="18" charset="0"/>
              </a:rPr>
              <a:t>:</a:t>
            </a:r>
            <a:endParaRPr lang="en-US" sz="1800" dirty="0" smtClean="0">
              <a:cs typeface="Times New Roman" pitchFamily="18" charset="0"/>
            </a:endParaRPr>
          </a:p>
          <a:p>
            <a:pPr lvl="2" algn="just"/>
            <a:r>
              <a:rPr lang="en-US" sz="1900" dirty="0">
                <a:cs typeface="Times New Roman" pitchFamily="18" charset="0"/>
              </a:rPr>
              <a:t>IP source and destination address</a:t>
            </a:r>
          </a:p>
          <a:p>
            <a:pPr lvl="2" algn="just"/>
            <a:r>
              <a:rPr lang="en-US" sz="1900" dirty="0">
                <a:cs typeface="Times New Roman" pitchFamily="18" charset="0"/>
              </a:rPr>
              <a:t>Direction (inbound or outbound)</a:t>
            </a:r>
          </a:p>
          <a:p>
            <a:pPr lvl="2" algn="just"/>
            <a:r>
              <a:rPr lang="en-US" sz="1900" dirty="0">
                <a:cs typeface="Times New Roman" pitchFamily="18" charset="0"/>
              </a:rPr>
              <a:t>Protocol (for firewalls capable of examining the IP protocol layer)</a:t>
            </a:r>
          </a:p>
          <a:p>
            <a:pPr lvl="2" algn="just"/>
            <a:r>
              <a:rPr lang="en-US" sz="1900" dirty="0">
                <a:cs typeface="Times New Roman" pitchFamily="18" charset="0"/>
              </a:rPr>
              <a:t>Transmission Control Protocol (TCP) or User Datagram Protocol (UDP) source and</a:t>
            </a:r>
          </a:p>
          <a:p>
            <a:pPr lvl="2" algn="just"/>
            <a:r>
              <a:rPr lang="en-US" sz="1900" dirty="0">
                <a:cs typeface="Times New Roman" pitchFamily="18" charset="0"/>
              </a:rPr>
              <a:t>Destination port requests (for firewalls capable of examining the TCP/UPD layer)</a:t>
            </a:r>
          </a:p>
          <a:p>
            <a:pPr algn="just"/>
            <a:endParaRPr lang="en-US" sz="2000" dirty="0" smtClean="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t>AAA Security Services</a:t>
            </a:r>
          </a:p>
        </p:txBody>
      </p:sp>
      <p:pic>
        <p:nvPicPr>
          <p:cNvPr id="268294" name="Picture 6" descr="Credit-card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5612" y="2168643"/>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5" name="Picture 7"/>
          <p:cNvPicPr>
            <a:picLocks noChangeAspect="1" noChangeArrowheads="1"/>
          </p:cNvPicPr>
          <p:nvPr/>
        </p:nvPicPr>
        <p:blipFill>
          <a:blip r:embed="rId3" cstate="email">
            <a:lum bright="-14000" contrast="-32000"/>
            <a:grayscl/>
            <a:extLst>
              <a:ext uri="{28A0092B-C50C-407E-A947-70E740481C1C}">
                <a14:useLocalDpi xmlns:a14="http://schemas.microsoft.com/office/drawing/2010/main" val="0"/>
              </a:ext>
            </a:extLst>
          </a:blip>
          <a:srcRect/>
          <a:stretch>
            <a:fillRect/>
          </a:stretch>
        </p:blipFill>
        <p:spPr bwMode="auto">
          <a:xfrm>
            <a:off x="4345323" y="2168274"/>
            <a:ext cx="3632200" cy="4422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19"/>
          <p:cNvGrpSpPr>
            <a:grpSpLocks/>
          </p:cNvGrpSpPr>
          <p:nvPr/>
        </p:nvGrpSpPr>
        <p:grpSpPr bwMode="auto">
          <a:xfrm>
            <a:off x="1086186" y="5105518"/>
            <a:ext cx="6646863" cy="1584325"/>
            <a:chOff x="805" y="2842"/>
            <a:chExt cx="4187" cy="998"/>
          </a:xfrm>
        </p:grpSpPr>
        <p:sp>
          <p:nvSpPr>
            <p:cNvPr id="10255" name="Oval 9"/>
            <p:cNvSpPr>
              <a:spLocks noChangeArrowheads="1"/>
            </p:cNvSpPr>
            <p:nvPr/>
          </p:nvSpPr>
          <p:spPr bwMode="auto">
            <a:xfrm>
              <a:off x="2688" y="2842"/>
              <a:ext cx="2304" cy="998"/>
            </a:xfrm>
            <a:prstGeom prst="ellipse">
              <a:avLst/>
            </a:prstGeom>
            <a:solidFill>
              <a:schemeClr val="bg1">
                <a:alpha val="32941"/>
              </a:schemeClr>
            </a:solidFill>
            <a:ln w="9525">
              <a:solidFill>
                <a:schemeClr val="tx1"/>
              </a:solidFill>
              <a:round/>
              <a:headEnd/>
              <a:tailEnd/>
            </a:ln>
          </p:spPr>
          <p:txBody>
            <a:bodyPr wrap="none"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10256" name="Line 11"/>
            <p:cNvSpPr>
              <a:spLocks noChangeShapeType="1"/>
            </p:cNvSpPr>
            <p:nvPr/>
          </p:nvSpPr>
          <p:spPr bwMode="auto">
            <a:xfrm>
              <a:off x="1849" y="3349"/>
              <a:ext cx="81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268300" name="Rectangle 12"/>
            <p:cNvSpPr>
              <a:spLocks noChangeArrowheads="1"/>
            </p:cNvSpPr>
            <p:nvPr/>
          </p:nvSpPr>
          <p:spPr bwMode="auto">
            <a:xfrm>
              <a:off x="805" y="3156"/>
              <a:ext cx="1241" cy="387"/>
            </a:xfrm>
            <a:prstGeom prst="rect">
              <a:avLst/>
            </a:prstGeom>
            <a:solidFill>
              <a:srgbClr val="FFFF99"/>
            </a:solidFill>
            <a:ln w="28575" algn="ctr">
              <a:solidFill>
                <a:schemeClr val="tx1"/>
              </a:solidFill>
              <a:miter lim="800000"/>
              <a:headEnd/>
              <a:tailEnd/>
            </a:ln>
            <a:effectLst>
              <a:outerShdw dist="35921" dir="2700000" algn="ctr" rotWithShape="0">
                <a:schemeClr val="bg2"/>
              </a:outerShdw>
            </a:effectLst>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8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Accounting</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What did you spend it on?</a:t>
              </a:r>
            </a:p>
          </p:txBody>
        </p:sp>
      </p:grpSp>
      <p:grpSp>
        <p:nvGrpSpPr>
          <p:cNvPr id="3" name="Group 17"/>
          <p:cNvGrpSpPr>
            <a:grpSpLocks/>
          </p:cNvGrpSpPr>
          <p:nvPr/>
        </p:nvGrpSpPr>
        <p:grpSpPr bwMode="auto">
          <a:xfrm>
            <a:off x="1173163" y="1906587"/>
            <a:ext cx="1754188" cy="1666875"/>
            <a:chOff x="739" y="1201"/>
            <a:chExt cx="1105" cy="1050"/>
          </a:xfrm>
        </p:grpSpPr>
        <p:sp>
          <p:nvSpPr>
            <p:cNvPr id="10252" name="Oval 8"/>
            <p:cNvSpPr>
              <a:spLocks noChangeArrowheads="1"/>
            </p:cNvSpPr>
            <p:nvPr/>
          </p:nvSpPr>
          <p:spPr bwMode="auto">
            <a:xfrm rot="20358273">
              <a:off x="739" y="1933"/>
              <a:ext cx="1065" cy="318"/>
            </a:xfrm>
            <a:prstGeom prst="ellipse">
              <a:avLst/>
            </a:prstGeom>
            <a:solidFill>
              <a:schemeClr val="bg1">
                <a:alpha val="34901"/>
              </a:schemeClr>
            </a:solidFill>
            <a:ln w="9525">
              <a:solidFill>
                <a:schemeClr val="tx1"/>
              </a:solidFill>
              <a:round/>
              <a:headEnd/>
              <a:tailEnd/>
            </a:ln>
          </p:spPr>
          <p:txBody>
            <a:bodyPr wrap="none"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10253" name="Line 13"/>
            <p:cNvSpPr>
              <a:spLocks noChangeShapeType="1"/>
            </p:cNvSpPr>
            <p:nvPr/>
          </p:nvSpPr>
          <p:spPr bwMode="auto">
            <a:xfrm>
              <a:off x="1343" y="1538"/>
              <a:ext cx="0" cy="4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268302" name="Rectangle 14"/>
            <p:cNvSpPr>
              <a:spLocks noChangeArrowheads="1"/>
            </p:cNvSpPr>
            <p:nvPr/>
          </p:nvSpPr>
          <p:spPr bwMode="auto">
            <a:xfrm>
              <a:off x="798" y="1201"/>
              <a:ext cx="1046" cy="387"/>
            </a:xfrm>
            <a:prstGeom prst="rect">
              <a:avLst/>
            </a:prstGeom>
            <a:solidFill>
              <a:srgbClr val="FFFF99"/>
            </a:solidFill>
            <a:ln w="28575">
              <a:solidFill>
                <a:schemeClr val="tx1"/>
              </a:solidFill>
              <a:miter lim="800000"/>
              <a:headEnd/>
              <a:tailEnd/>
            </a:ln>
            <a:effectLst>
              <a:outerShdw dist="35921" dir="2700000" algn="ctr" rotWithShape="0">
                <a:schemeClr val="bg2"/>
              </a:outerShdw>
            </a:effectLst>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8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Authentication</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Who are you?</a:t>
              </a:r>
            </a:p>
          </p:txBody>
        </p:sp>
      </p:grpSp>
      <p:grpSp>
        <p:nvGrpSpPr>
          <p:cNvPr id="4" name="Group 18"/>
          <p:cNvGrpSpPr>
            <a:grpSpLocks/>
          </p:cNvGrpSpPr>
          <p:nvPr/>
        </p:nvGrpSpPr>
        <p:grpSpPr bwMode="auto">
          <a:xfrm>
            <a:off x="4316414" y="2335213"/>
            <a:ext cx="3416301" cy="1700213"/>
            <a:chOff x="2719" y="1471"/>
            <a:chExt cx="2152" cy="1071"/>
          </a:xfrm>
        </p:grpSpPr>
        <p:sp>
          <p:nvSpPr>
            <p:cNvPr id="10249" name="Oval 10"/>
            <p:cNvSpPr>
              <a:spLocks noChangeArrowheads="1"/>
            </p:cNvSpPr>
            <p:nvPr/>
          </p:nvSpPr>
          <p:spPr bwMode="auto">
            <a:xfrm>
              <a:off x="2891" y="2392"/>
              <a:ext cx="1980" cy="150"/>
            </a:xfrm>
            <a:prstGeom prst="ellipse">
              <a:avLst/>
            </a:prstGeom>
            <a:solidFill>
              <a:schemeClr val="bg1">
                <a:alpha val="41176"/>
              </a:schemeClr>
            </a:solidFill>
            <a:ln w="9525">
              <a:solidFill>
                <a:schemeClr val="tx1"/>
              </a:solidFill>
              <a:round/>
              <a:headEnd/>
              <a:tailEnd/>
            </a:ln>
          </p:spPr>
          <p:txBody>
            <a:bodyPr wrap="none"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10250" name="Line 15"/>
            <p:cNvSpPr>
              <a:spLocks noChangeShapeType="1"/>
            </p:cNvSpPr>
            <p:nvPr/>
          </p:nvSpPr>
          <p:spPr bwMode="auto">
            <a:xfrm>
              <a:off x="3504" y="1678"/>
              <a:ext cx="0" cy="72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96D6"/>
                </a:solidFill>
                <a:effectLst/>
                <a:uLnTx/>
                <a:uFillTx/>
                <a:latin typeface="Arial" charset="0"/>
                <a:ea typeface="ＭＳ Ｐゴシック" charset="0"/>
                <a:cs typeface="+mn-cs"/>
              </a:endParaRPr>
            </a:p>
          </p:txBody>
        </p:sp>
        <p:sp>
          <p:nvSpPr>
            <p:cNvPr id="268304" name="Rectangle 16"/>
            <p:cNvSpPr>
              <a:spLocks noChangeArrowheads="1"/>
            </p:cNvSpPr>
            <p:nvPr/>
          </p:nvSpPr>
          <p:spPr bwMode="auto">
            <a:xfrm>
              <a:off x="2719" y="1471"/>
              <a:ext cx="1288" cy="387"/>
            </a:xfrm>
            <a:prstGeom prst="rect">
              <a:avLst/>
            </a:prstGeom>
            <a:solidFill>
              <a:srgbClr val="FFFF99"/>
            </a:solidFill>
            <a:ln w="28575" algn="ctr">
              <a:solidFill>
                <a:schemeClr val="tx1"/>
              </a:solidFill>
              <a:miter lim="800000"/>
              <a:headEnd/>
              <a:tailEnd/>
            </a:ln>
            <a:effectLst>
              <a:outerShdw dist="35921" dir="2700000" algn="ctr" rotWithShape="0">
                <a:schemeClr val="bg2"/>
              </a:outerShdw>
            </a:effectLst>
          </p:spPr>
          <p:txBody>
            <a:bodyPr wrap="none">
              <a:spAutoFit/>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8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Authorization</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1200" cap="none" spc="0" normalizeH="0" baseline="0" noProof="0" dirty="0">
                  <a:ln>
                    <a:noFill/>
                  </a:ln>
                  <a:solidFill>
                    <a:srgbClr val="0096D6"/>
                  </a:solidFill>
                  <a:effectLst/>
                  <a:uLnTx/>
                  <a:uFillTx/>
                  <a:latin typeface="Arial" pitchFamily="34" charset="0"/>
                  <a:ea typeface="ＭＳ Ｐゴシック" charset="0"/>
                  <a:cs typeface="+mn-cs"/>
                </a:rPr>
                <a:t>How much can you spend?</a:t>
              </a:r>
            </a:p>
          </p:txBody>
        </p:sp>
      </p:grpSp>
    </p:spTree>
    <p:extLst>
      <p:ext uri="{BB962C8B-B14F-4D97-AF65-F5344CB8AC3E}">
        <p14:creationId xmlns:p14="http://schemas.microsoft.com/office/powerpoint/2010/main" val="3959313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14400"/>
            <a:ext cx="6934200" cy="563562"/>
          </a:xfrm>
        </p:spPr>
        <p:txBody>
          <a:bodyPr>
            <a:noAutofit/>
          </a:bodyPr>
          <a:lstStyle/>
          <a:p>
            <a:r>
              <a:rPr lang="en-US" dirty="0">
                <a:cs typeface="Courier New" pitchFamily="49" charset="0"/>
              </a:rPr>
              <a:t>Packet-filtering firewall (Cont.) </a:t>
            </a:r>
            <a:endParaRPr lang="en-US" dirty="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dirty="0" smtClean="0">
                <a:cs typeface="Times New Roman" pitchFamily="18" charset="0"/>
              </a:rPr>
              <a:t>Simple firewall models examine two aspects of the packet header: </a:t>
            </a:r>
            <a:r>
              <a:rPr lang="en-US" sz="2000" dirty="0" smtClean="0">
                <a:solidFill>
                  <a:schemeClr val="accent1"/>
                </a:solidFill>
                <a:cs typeface="Times New Roman" pitchFamily="18" charset="0"/>
              </a:rPr>
              <a:t>the destination and source address</a:t>
            </a:r>
            <a:r>
              <a:rPr lang="en-US" sz="2000" dirty="0" smtClean="0">
                <a:cs typeface="Times New Roman" pitchFamily="18" charset="0"/>
              </a:rPr>
              <a:t>. </a:t>
            </a:r>
          </a:p>
          <a:p>
            <a:pPr algn="just"/>
            <a:r>
              <a:rPr lang="en-US" sz="2000" dirty="0" smtClean="0">
                <a:cs typeface="Times New Roman" pitchFamily="18" charset="0"/>
              </a:rPr>
              <a:t>They enforce </a:t>
            </a:r>
            <a:r>
              <a:rPr lang="en-US" sz="2000" b="1" dirty="0" smtClean="0">
                <a:cs typeface="Times New Roman" pitchFamily="18" charset="0"/>
              </a:rPr>
              <a:t>address restrictions, </a:t>
            </a:r>
            <a:r>
              <a:rPr lang="en-US" sz="2000" dirty="0" smtClean="0">
                <a:cs typeface="Times New Roman" pitchFamily="18" charset="0"/>
              </a:rPr>
              <a:t>rules designed to prohibit packets with certain addresses or partial addresses from passing through the device. </a:t>
            </a:r>
          </a:p>
          <a:p>
            <a:pPr algn="just"/>
            <a:r>
              <a:rPr lang="en-US" sz="2000" dirty="0" smtClean="0">
                <a:cs typeface="Times New Roman" pitchFamily="18" charset="0"/>
              </a:rPr>
              <a:t>They accomplish this through ACLs, which are created and modified by the firewall administrators.</a:t>
            </a:r>
          </a:p>
          <a:p>
            <a:pPr algn="just"/>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914400"/>
            <a:ext cx="6731000" cy="715962"/>
          </a:xfrm>
        </p:spPr>
        <p:txBody>
          <a:bodyPr>
            <a:normAutofit/>
          </a:bodyPr>
          <a:lstStyle/>
          <a:p>
            <a:r>
              <a:rPr lang="en-US" dirty="0">
                <a:cs typeface="Courier New" pitchFamily="49" charset="0"/>
              </a:rPr>
              <a:t>Packet-filtering firewall (Cont.) </a:t>
            </a:r>
            <a:endParaRPr lang="en-US" dirty="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dirty="0" smtClean="0">
                <a:cs typeface="Times New Roman" pitchFamily="18" charset="0"/>
              </a:rPr>
              <a:t>The ability to restrict a specific service is now considered standard in most routers and is invisible to the user. </a:t>
            </a:r>
          </a:p>
          <a:p>
            <a:pPr algn="just"/>
            <a:r>
              <a:rPr lang="en-US" sz="2000" dirty="0" smtClean="0">
                <a:cs typeface="Times New Roman" pitchFamily="18" charset="0"/>
              </a:rPr>
              <a:t>Unfortunately, such systems are unable to detect whether packet headers have been modified, an advanced technique used in some attacks, including IP spoofing attacks.</a:t>
            </a:r>
          </a:p>
          <a:p>
            <a:pPr algn="just"/>
            <a:r>
              <a:rPr lang="en-US" sz="2000" dirty="0" smtClean="0">
                <a:cs typeface="Times New Roman" pitchFamily="18" charset="0"/>
              </a:rPr>
              <a:t>There are three subsets of packet-filtering firewalls: </a:t>
            </a:r>
            <a:endParaRPr lang="en-US" sz="2000" dirty="0" smtClean="0">
              <a:cs typeface="Times New Roman" pitchFamily="18" charset="0"/>
            </a:endParaRPr>
          </a:p>
          <a:p>
            <a:pPr lvl="2" algn="just"/>
            <a:r>
              <a:rPr lang="en-US" sz="2000" dirty="0" smtClean="0">
                <a:solidFill>
                  <a:schemeClr val="accent1"/>
                </a:solidFill>
                <a:cs typeface="Times New Roman" pitchFamily="18" charset="0"/>
              </a:rPr>
              <a:t>static filtering</a:t>
            </a:r>
          </a:p>
          <a:p>
            <a:pPr lvl="2" algn="just"/>
            <a:r>
              <a:rPr lang="en-US" sz="2000" dirty="0" smtClean="0">
                <a:solidFill>
                  <a:schemeClr val="accent1"/>
                </a:solidFill>
                <a:cs typeface="Times New Roman" pitchFamily="18" charset="0"/>
              </a:rPr>
              <a:t>dynamic filtering</a:t>
            </a:r>
          </a:p>
          <a:p>
            <a:pPr lvl="2" algn="just"/>
            <a:r>
              <a:rPr lang="en-US" sz="2000" dirty="0" err="1" smtClean="0">
                <a:solidFill>
                  <a:schemeClr val="accent1"/>
                </a:solidFill>
                <a:cs typeface="Times New Roman" pitchFamily="18" charset="0"/>
              </a:rPr>
              <a:t>stateful</a:t>
            </a:r>
            <a:r>
              <a:rPr lang="en-US" sz="2000" dirty="0" smtClean="0">
                <a:solidFill>
                  <a:schemeClr val="accent1"/>
                </a:solidFill>
                <a:cs typeface="Times New Roman" pitchFamily="18" charset="0"/>
              </a:rPr>
              <a:t> </a:t>
            </a:r>
            <a:r>
              <a:rPr lang="en-US" sz="2000" dirty="0" smtClean="0">
                <a:solidFill>
                  <a:schemeClr val="accent1"/>
                </a:solidFill>
                <a:cs typeface="Times New Roman" pitchFamily="18" charset="0"/>
              </a:rPr>
              <a:t>inspection. </a:t>
            </a:r>
          </a:p>
          <a:p>
            <a:pPr algn="just"/>
            <a:endParaRPr lang="en-US" sz="2000" dirty="0" smtClean="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6858000" cy="715962"/>
          </a:xfrm>
        </p:spPr>
        <p:txBody>
          <a:bodyPr>
            <a:normAutofit/>
          </a:bodyPr>
          <a:lstStyle/>
          <a:p>
            <a:r>
              <a:rPr lang="en-US" dirty="0">
                <a:latin typeface="+mn-lt"/>
                <a:cs typeface="Courier New" pitchFamily="49" charset="0"/>
              </a:rPr>
              <a:t>Packet-filtering </a:t>
            </a:r>
            <a:r>
              <a:rPr lang="en-US" dirty="0" smtClean="0">
                <a:latin typeface="+mn-lt"/>
                <a:cs typeface="Courier New" pitchFamily="49" charset="0"/>
              </a:rPr>
              <a:t>firewall |</a:t>
            </a:r>
            <a:r>
              <a:rPr lang="en-US" sz="2200" dirty="0" smtClean="0">
                <a:latin typeface="+mn-lt"/>
                <a:cs typeface="Courier New" pitchFamily="49" charset="0"/>
              </a:rPr>
              <a:t>Static Firewall </a:t>
            </a:r>
            <a:endParaRPr lang="en-US" sz="2200" dirty="0">
              <a:latin typeface="+mn-lt"/>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solidFill>
                  <a:schemeClr val="accent1"/>
                </a:solidFill>
                <a:cs typeface="Times New Roman" pitchFamily="18" charset="0"/>
              </a:rPr>
              <a:t>Static filtering </a:t>
            </a:r>
            <a:r>
              <a:rPr lang="en-US" sz="2000" dirty="0" smtClean="0">
                <a:cs typeface="Times New Roman" pitchFamily="18" charset="0"/>
              </a:rPr>
              <a:t>requires that the filtering rules be developed and installed with the firewall. </a:t>
            </a:r>
          </a:p>
          <a:p>
            <a:pPr algn="just"/>
            <a:r>
              <a:rPr lang="en-US" sz="2000" dirty="0" smtClean="0">
                <a:cs typeface="Times New Roman" pitchFamily="18" charset="0"/>
              </a:rPr>
              <a:t>The rules are created and sequenced either by a person directly editing the rule set, or by a person using a programmable interface to specify the rules and the sequence. </a:t>
            </a:r>
          </a:p>
          <a:p>
            <a:pPr algn="just"/>
            <a:r>
              <a:rPr lang="en-US" sz="2000" dirty="0" smtClean="0">
                <a:cs typeface="Times New Roman" pitchFamily="18" charset="0"/>
              </a:rPr>
              <a:t>Any changes to the rules require human intervention. This type of filtering is common in network routers and gateways.</a:t>
            </a:r>
          </a:p>
          <a:p>
            <a:endParaRPr lang="en-US" sz="2000" dirty="0" smtClean="0">
              <a:cs typeface="Times New Roman" pitchFamily="18" charset="0"/>
            </a:endParaRPr>
          </a:p>
          <a:p>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781800" cy="685800"/>
          </a:xfrm>
        </p:spPr>
        <p:txBody>
          <a:bodyPr>
            <a:normAutofit fontScale="90000"/>
          </a:bodyPr>
          <a:lstStyle/>
          <a:p>
            <a:r>
              <a:rPr lang="en-US" dirty="0">
                <a:solidFill>
                  <a:prstClr val="white"/>
                </a:solidFill>
                <a:cs typeface="Courier New" pitchFamily="49" charset="0"/>
              </a:rPr>
              <a:t>Packet-filtering firewall </a:t>
            </a:r>
            <a:r>
              <a:rPr lang="en-US" dirty="0" smtClean="0">
                <a:solidFill>
                  <a:prstClr val="white"/>
                </a:solidFill>
                <a:cs typeface="Courier New" pitchFamily="49" charset="0"/>
              </a:rPr>
              <a:t>|</a:t>
            </a:r>
            <a:r>
              <a:rPr lang="en-US" sz="2200" dirty="0" smtClean="0">
                <a:solidFill>
                  <a:prstClr val="white"/>
                </a:solidFill>
                <a:cs typeface="Courier New" pitchFamily="49" charset="0"/>
              </a:rPr>
              <a:t>Dynamic </a:t>
            </a:r>
            <a:r>
              <a:rPr lang="en-US" sz="2200" dirty="0">
                <a:solidFill>
                  <a:prstClr val="white"/>
                </a:solidFill>
                <a:cs typeface="Courier New" pitchFamily="49" charset="0"/>
              </a:rPr>
              <a:t>Firewall </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solidFill>
                  <a:schemeClr val="accent1"/>
                </a:solidFill>
                <a:cs typeface="Times New Roman" pitchFamily="18" charset="0"/>
              </a:rPr>
              <a:t>A dynamic filtering </a:t>
            </a:r>
            <a:r>
              <a:rPr lang="en-US" sz="2000" dirty="0" smtClean="0">
                <a:cs typeface="Times New Roman" pitchFamily="18" charset="0"/>
              </a:rPr>
              <a:t>firewall can react to an emergent event and update or create rules to deal with that event. </a:t>
            </a:r>
            <a:endParaRPr lang="en-US" sz="2000" dirty="0">
              <a:cs typeface="Times New Roman" pitchFamily="18" charset="0"/>
            </a:endParaRPr>
          </a:p>
          <a:p>
            <a:pPr algn="just"/>
            <a:r>
              <a:rPr lang="en-US" sz="2000" dirty="0" smtClean="0">
                <a:cs typeface="Times New Roman" pitchFamily="18" charset="0"/>
              </a:rPr>
              <a:t>This reaction could be positive, as in allowing an internal user to engage in a specific activity upon request, or negative, as in dropping all packets from a particular address when an increase in the presence of a particular type of malformed packet is detected. </a:t>
            </a:r>
          </a:p>
          <a:p>
            <a:pPr algn="just"/>
            <a:r>
              <a:rPr lang="en-US" sz="2000" dirty="0" smtClean="0">
                <a:cs typeface="Times New Roman" pitchFamily="18" charset="0"/>
              </a:rPr>
              <a:t>While static filtering firewalls allow entire sets of one type of packet to enter in response to authorized requests, the </a:t>
            </a:r>
            <a:r>
              <a:rPr lang="en-US" sz="2000" b="1" dirty="0" smtClean="0">
                <a:cs typeface="Times New Roman" pitchFamily="18" charset="0"/>
              </a:rPr>
              <a:t>dynamic packet-filtering </a:t>
            </a:r>
            <a:r>
              <a:rPr lang="en-US" sz="2000" dirty="0" smtClean="0">
                <a:cs typeface="Times New Roman" pitchFamily="18" charset="0"/>
              </a:rPr>
              <a:t>firewall allows only a particular packet with a particular source, destination, and port address to enter. </a:t>
            </a:r>
          </a:p>
          <a:p>
            <a:pPr algn="just"/>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6781800" cy="715962"/>
          </a:xfrm>
        </p:spPr>
        <p:txBody>
          <a:bodyPr>
            <a:normAutofit fontScale="90000"/>
          </a:bodyPr>
          <a:lstStyle/>
          <a:p>
            <a:r>
              <a:rPr lang="en-US" dirty="0">
                <a:solidFill>
                  <a:prstClr val="white"/>
                </a:solidFill>
                <a:cs typeface="Courier New" pitchFamily="49" charset="0"/>
              </a:rPr>
              <a:t>Packet-filtering firewall |</a:t>
            </a:r>
            <a:r>
              <a:rPr lang="en-US" sz="2200" dirty="0" err="1" smtClean="0">
                <a:solidFill>
                  <a:prstClr val="white"/>
                </a:solidFill>
                <a:cs typeface="Courier New" pitchFamily="49" charset="0"/>
              </a:rPr>
              <a:t>Stateful</a:t>
            </a:r>
            <a:r>
              <a:rPr lang="en-US" sz="2200" dirty="0" smtClean="0">
                <a:solidFill>
                  <a:prstClr val="white"/>
                </a:solidFill>
                <a:cs typeface="Courier New" pitchFamily="49" charset="0"/>
              </a:rPr>
              <a:t> </a:t>
            </a:r>
            <a:r>
              <a:rPr lang="en-US" sz="2200" dirty="0">
                <a:solidFill>
                  <a:prstClr val="white"/>
                </a:solidFill>
                <a:cs typeface="Courier New" pitchFamily="49" charset="0"/>
              </a:rPr>
              <a:t>Firewall </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solidFill>
                  <a:schemeClr val="accent1"/>
                </a:solidFill>
                <a:cs typeface="Times New Roman" pitchFamily="18" charset="0"/>
              </a:rPr>
              <a:t>State-full inspection firewalls</a:t>
            </a:r>
            <a:r>
              <a:rPr lang="en-US" sz="2000" b="1" dirty="0" smtClean="0">
                <a:cs typeface="Times New Roman" pitchFamily="18" charset="0"/>
              </a:rPr>
              <a:t>, </a:t>
            </a:r>
            <a:r>
              <a:rPr lang="en-US" sz="2000" dirty="0" smtClean="0">
                <a:cs typeface="Times New Roman" pitchFamily="18" charset="0"/>
              </a:rPr>
              <a:t>also called </a:t>
            </a:r>
            <a:r>
              <a:rPr lang="en-US" sz="2000" dirty="0" err="1" smtClean="0">
                <a:cs typeface="Times New Roman" pitchFamily="18" charset="0"/>
              </a:rPr>
              <a:t>stateful</a:t>
            </a:r>
            <a:r>
              <a:rPr lang="en-US" sz="2000" dirty="0" smtClean="0">
                <a:cs typeface="Times New Roman" pitchFamily="18" charset="0"/>
              </a:rPr>
              <a:t> firewalls, keep track of each network connection between internal and external systems using a </a:t>
            </a:r>
            <a:r>
              <a:rPr lang="en-US" sz="2000" b="1" dirty="0" smtClean="0">
                <a:cs typeface="Times New Roman" pitchFamily="18" charset="0"/>
              </a:rPr>
              <a:t>state table. </a:t>
            </a:r>
          </a:p>
          <a:p>
            <a:pPr algn="just"/>
            <a:r>
              <a:rPr lang="en-US" sz="2000" b="1" dirty="0" smtClean="0">
                <a:cs typeface="Times New Roman" pitchFamily="18" charset="0"/>
              </a:rPr>
              <a:t>A state table </a:t>
            </a:r>
            <a:r>
              <a:rPr lang="en-US" sz="2000" dirty="0" smtClean="0">
                <a:cs typeface="Times New Roman" pitchFamily="18" charset="0"/>
              </a:rPr>
              <a:t>tracks the state and context of each packet in the conversation by recording which station sent what packet and when. Like first generation firewalls, </a:t>
            </a:r>
            <a:r>
              <a:rPr lang="en-US" sz="2000" dirty="0" err="1" smtClean="0">
                <a:cs typeface="Times New Roman" pitchFamily="18" charset="0"/>
              </a:rPr>
              <a:t>stateful</a:t>
            </a:r>
            <a:r>
              <a:rPr lang="en-US" sz="2000" dirty="0" smtClean="0">
                <a:cs typeface="Times New Roman" pitchFamily="18" charset="0"/>
              </a:rPr>
              <a:t> inspection firewalls perform packet filtering, but they take it a step further. </a:t>
            </a:r>
          </a:p>
          <a:p>
            <a:pPr algn="just"/>
            <a:r>
              <a:rPr lang="en-US" sz="2000" dirty="0" smtClean="0">
                <a:cs typeface="Times New Roman" pitchFamily="18" charset="0"/>
              </a:rPr>
              <a:t>Whereas simple packet-filtering firewalls only allow or deny certain packets based on their address, a </a:t>
            </a:r>
            <a:r>
              <a:rPr lang="en-US" sz="2000" dirty="0" err="1" smtClean="0">
                <a:cs typeface="Times New Roman" pitchFamily="18" charset="0"/>
              </a:rPr>
              <a:t>stateful</a:t>
            </a:r>
            <a:r>
              <a:rPr lang="en-US" sz="2000" dirty="0" smtClean="0">
                <a:cs typeface="Times New Roman" pitchFamily="18" charset="0"/>
              </a:rPr>
              <a:t> firewall can expedite incoming packets that are responses to internal requests. If the </a:t>
            </a:r>
            <a:r>
              <a:rPr lang="en-US" sz="2000" dirty="0" err="1" smtClean="0">
                <a:cs typeface="Times New Roman" pitchFamily="18" charset="0"/>
              </a:rPr>
              <a:t>stateful</a:t>
            </a:r>
            <a:r>
              <a:rPr lang="en-US" sz="2000" dirty="0" smtClean="0">
                <a:cs typeface="Times New Roman" pitchFamily="18" charset="0"/>
              </a:rPr>
              <a:t> firewall receives an incoming packet that it cannot match in its state table, it refers to its ACL to determine whether to allow the packet to pass. </a:t>
            </a:r>
          </a:p>
          <a:p>
            <a:pPr algn="just"/>
            <a:endParaRPr lang="en-US" sz="2000" dirty="0" smtClean="0">
              <a:cs typeface="Times New Roman" pitchFamily="18" charset="0"/>
            </a:endParaRPr>
          </a:p>
          <a:p>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14400"/>
            <a:ext cx="6629400" cy="715962"/>
          </a:xfrm>
        </p:spPr>
        <p:txBody>
          <a:bodyPr>
            <a:normAutofit fontScale="90000"/>
          </a:bodyPr>
          <a:lstStyle/>
          <a:p>
            <a:r>
              <a:rPr lang="en-US" sz="2900" dirty="0">
                <a:solidFill>
                  <a:prstClr val="white"/>
                </a:solidFill>
                <a:cs typeface="Courier New" pitchFamily="49" charset="0"/>
              </a:rPr>
              <a:t>Packet-filtering firewall |</a:t>
            </a:r>
            <a:r>
              <a:rPr lang="en-US" sz="2000" dirty="0" err="1">
                <a:solidFill>
                  <a:prstClr val="white"/>
                </a:solidFill>
                <a:cs typeface="Courier New" pitchFamily="49" charset="0"/>
              </a:rPr>
              <a:t>Stateful</a:t>
            </a:r>
            <a:r>
              <a:rPr lang="en-US" sz="2000" dirty="0">
                <a:solidFill>
                  <a:prstClr val="white"/>
                </a:solidFill>
                <a:cs typeface="Courier New" pitchFamily="49" charset="0"/>
              </a:rPr>
              <a:t> Firewall </a:t>
            </a:r>
            <a:r>
              <a:rPr lang="en-US" sz="2000" dirty="0" smtClean="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The primary disadvantage of this type of firewall is the additional processing required to manage and verify packets against the state table. </a:t>
            </a:r>
          </a:p>
          <a:p>
            <a:pPr algn="just"/>
            <a:r>
              <a:rPr lang="en-US" sz="2000" dirty="0" smtClean="0">
                <a:cs typeface="Times New Roman" pitchFamily="18" charset="0"/>
              </a:rPr>
              <a:t>This can leave the system vulnerable to a </a:t>
            </a:r>
            <a:r>
              <a:rPr lang="en-US" sz="2000" dirty="0" err="1" smtClean="0">
                <a:cs typeface="Times New Roman" pitchFamily="18" charset="0"/>
              </a:rPr>
              <a:t>DoS</a:t>
            </a:r>
            <a:r>
              <a:rPr lang="en-US" sz="2000" dirty="0" smtClean="0">
                <a:cs typeface="Times New Roman" pitchFamily="18" charset="0"/>
              </a:rPr>
              <a:t> or </a:t>
            </a:r>
            <a:r>
              <a:rPr lang="en-US" sz="2000" dirty="0" err="1" smtClean="0">
                <a:cs typeface="Times New Roman" pitchFamily="18" charset="0"/>
              </a:rPr>
              <a:t>DDoS</a:t>
            </a:r>
            <a:r>
              <a:rPr lang="en-US" sz="2000" dirty="0" smtClean="0">
                <a:cs typeface="Times New Roman" pitchFamily="18" charset="0"/>
              </a:rPr>
              <a:t> attack. In such an attack, the system receives a large number of external packets, which slows the firewall because it attempts to compare all of the incoming packets first to the state table and then to the ACL. </a:t>
            </a:r>
          </a:p>
          <a:p>
            <a:pPr algn="just"/>
            <a:r>
              <a:rPr lang="en-US" sz="2000" dirty="0" smtClean="0">
                <a:cs typeface="Times New Roman" pitchFamily="18" charset="0"/>
              </a:rPr>
              <a:t>On the positive side, these firewalls can track connectionless packet traffic, such as UDP and remote procedure calls (RPC) traffic.</a:t>
            </a:r>
          </a:p>
          <a:p>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0600"/>
            <a:ext cx="6324600" cy="715962"/>
          </a:xfrm>
        </p:spPr>
        <p:txBody>
          <a:bodyPr>
            <a:normAutofit fontScale="90000"/>
          </a:bodyPr>
          <a:lstStyle/>
          <a:p>
            <a:r>
              <a:rPr lang="en-US" sz="2600" dirty="0">
                <a:solidFill>
                  <a:prstClr val="white"/>
                </a:solidFill>
                <a:cs typeface="Courier New" pitchFamily="49" charset="0"/>
              </a:rPr>
              <a:t>Packet-filtering firewall |</a:t>
            </a:r>
            <a:r>
              <a:rPr lang="en-US" sz="1800" dirty="0" err="1">
                <a:solidFill>
                  <a:prstClr val="white"/>
                </a:solidFill>
                <a:cs typeface="Courier New" pitchFamily="49" charset="0"/>
              </a:rPr>
              <a:t>Stateful</a:t>
            </a:r>
            <a:r>
              <a:rPr lang="en-US" sz="1800" dirty="0">
                <a:solidFill>
                  <a:prstClr val="white"/>
                </a:solidFill>
                <a:cs typeface="Courier New" pitchFamily="49" charset="0"/>
              </a:rPr>
              <a:t> Firewall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438400"/>
            <a:ext cx="8229600" cy="4191000"/>
          </a:xfrm>
        </p:spPr>
        <p:txBody>
          <a:bodyPr>
            <a:normAutofit/>
          </a:bodyPr>
          <a:lstStyle/>
          <a:p>
            <a:pPr algn="just"/>
            <a:r>
              <a:rPr lang="en-US" sz="2000" b="1" dirty="0" smtClean="0">
                <a:solidFill>
                  <a:schemeClr val="accent1"/>
                </a:solidFill>
                <a:cs typeface="Times New Roman" pitchFamily="18" charset="0"/>
              </a:rPr>
              <a:t>Dynamic state-full </a:t>
            </a:r>
            <a:r>
              <a:rPr lang="en-US" sz="2000" dirty="0" smtClean="0">
                <a:cs typeface="Times New Roman" pitchFamily="18" charset="0"/>
              </a:rPr>
              <a:t>filtering firewalls keep a dynamic state table to make changes (within predefined limits) to the filtering rules based on events as they happen. </a:t>
            </a:r>
          </a:p>
          <a:p>
            <a:pPr algn="just"/>
            <a:r>
              <a:rPr lang="en-US" sz="2000" dirty="0" smtClean="0">
                <a:cs typeface="Times New Roman" pitchFamily="18" charset="0"/>
              </a:rPr>
              <a:t>A state table looks similar to a firewall rule set but has additional information, as shown in following Table. </a:t>
            </a:r>
          </a:p>
          <a:p>
            <a:pPr algn="just"/>
            <a:r>
              <a:rPr lang="en-US" sz="2000" dirty="0" smtClean="0">
                <a:cs typeface="Times New Roman" pitchFamily="18" charset="0"/>
              </a:rPr>
              <a:t>The state table contains the familiar source IP and port, and destination IP and port, but adds information on the protocol used (i.e., UDP or TCP), total time in seconds, and time remaining in seconds. </a:t>
            </a:r>
          </a:p>
          <a:p>
            <a:pPr algn="just"/>
            <a:r>
              <a:rPr lang="en-US" sz="2000" dirty="0" smtClean="0">
                <a:cs typeface="Times New Roman" pitchFamily="18" charset="0"/>
              </a:rPr>
              <a:t>Many state table implementations allow a connection to remain in place for up to 60 minutes without any activity before the state entry is deleted.</a:t>
            </a:r>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05600" cy="715962"/>
          </a:xfrm>
        </p:spPr>
        <p:txBody>
          <a:bodyPr>
            <a:normAutofit/>
          </a:bodyPr>
          <a:lstStyle/>
          <a:p>
            <a:r>
              <a:rPr lang="en-US" b="1" dirty="0" smtClean="0">
                <a:cs typeface="Courier New" pitchFamily="49" charset="0"/>
              </a:rPr>
              <a:t>Application Gateways</a:t>
            </a:r>
            <a:endParaRPr lang="en-US" b="1" dirty="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b="1" dirty="0" smtClean="0">
                <a:solidFill>
                  <a:schemeClr val="accent1"/>
                </a:solidFill>
                <a:cs typeface="Times New Roman" pitchFamily="18" charset="0"/>
              </a:rPr>
              <a:t>Application Gateways </a:t>
            </a:r>
            <a:r>
              <a:rPr lang="en-US" sz="2000" dirty="0" smtClean="0">
                <a:cs typeface="Times New Roman" pitchFamily="18" charset="0"/>
              </a:rPr>
              <a:t>The application gateway, also known as an application-level firewall or application firewall, is frequently installed on a dedicated computer, separate from the filtering router, but is commonly used in conjunction with a filtering router. </a:t>
            </a:r>
          </a:p>
          <a:p>
            <a:pPr algn="just"/>
            <a:r>
              <a:rPr lang="en-US" sz="2000" dirty="0" smtClean="0">
                <a:cs typeface="Times New Roman" pitchFamily="18" charset="0"/>
              </a:rPr>
              <a:t>The application firewall is also known as a </a:t>
            </a:r>
            <a:r>
              <a:rPr lang="en-US" sz="2000" b="1" dirty="0" smtClean="0">
                <a:cs typeface="Times New Roman" pitchFamily="18" charset="0"/>
              </a:rPr>
              <a:t>proxy server </a:t>
            </a:r>
            <a:r>
              <a:rPr lang="en-US" sz="2000" dirty="0" smtClean="0">
                <a:cs typeface="Times New Roman" pitchFamily="18" charset="0"/>
              </a:rPr>
              <a:t>since it runs special software that acts as a proxy for a service request. </a:t>
            </a:r>
          </a:p>
          <a:p>
            <a:pPr algn="just"/>
            <a:endParaRPr lang="en-US" sz="2000" dirty="0">
              <a:cs typeface="Times New Roman" pitchFamily="18" charset="0"/>
            </a:endParaRPr>
          </a:p>
          <a:p>
            <a:pPr algn="just"/>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
            </a:r>
            <a:r>
              <a:rPr lang="en-US" dirty="0" smtClean="0"/>
              <a:t>Gateways (Cont.)</a:t>
            </a:r>
            <a:endParaRPr lang="en-US" dirty="0"/>
          </a:p>
        </p:txBody>
      </p:sp>
      <p:sp>
        <p:nvSpPr>
          <p:cNvPr id="5" name="Content Placeholder 4"/>
          <p:cNvSpPr>
            <a:spLocks noGrp="1"/>
          </p:cNvSpPr>
          <p:nvPr>
            <p:ph idx="1"/>
          </p:nvPr>
        </p:nvSpPr>
        <p:spPr>
          <a:xfrm>
            <a:off x="685800" y="2209800"/>
            <a:ext cx="6523842" cy="3810000"/>
          </a:xfrm>
        </p:spPr>
        <p:txBody>
          <a:bodyPr>
            <a:normAutofit/>
          </a:bodyPr>
          <a:lstStyle/>
          <a:p>
            <a:r>
              <a:rPr lang="en-US" sz="2400" b="1" dirty="0">
                <a:solidFill>
                  <a:schemeClr val="accent1"/>
                </a:solidFill>
              </a:rPr>
              <a:t>Inside and Outside Networks</a:t>
            </a:r>
          </a:p>
        </p:txBody>
      </p:sp>
      <p:pic>
        <p:nvPicPr>
          <p:cNvPr id="6" name="Picture 5"/>
          <p:cNvPicPr>
            <a:picLocks noChangeAspect="1"/>
          </p:cNvPicPr>
          <p:nvPr/>
        </p:nvPicPr>
        <p:blipFill>
          <a:blip r:embed="rId2"/>
          <a:stretch>
            <a:fillRect/>
          </a:stretch>
        </p:blipFill>
        <p:spPr>
          <a:xfrm>
            <a:off x="228600" y="3099563"/>
            <a:ext cx="8718036" cy="3225037"/>
          </a:xfrm>
          <a:prstGeom prst="rect">
            <a:avLst/>
          </a:prstGeom>
        </p:spPr>
      </p:pic>
    </p:spTree>
    <p:extLst>
      <p:ext uri="{BB962C8B-B14F-4D97-AF65-F5344CB8AC3E}">
        <p14:creationId xmlns:p14="http://schemas.microsoft.com/office/powerpoint/2010/main" val="2310320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781800" cy="715962"/>
          </a:xfrm>
        </p:spPr>
        <p:txBody>
          <a:bodyPr>
            <a:normAutofit/>
          </a:bodyPr>
          <a:lstStyle/>
          <a:p>
            <a:r>
              <a:rPr lang="en-US" dirty="0">
                <a:solidFill>
                  <a:prstClr val="white"/>
                </a:solidFill>
              </a:rPr>
              <a:t>Application Gateways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For example, an organization that runs a Web server can avoid exposing the server to direct user traffic by installing a proxy server configured with the registered domain’s URL. </a:t>
            </a:r>
          </a:p>
          <a:p>
            <a:pPr algn="just"/>
            <a:r>
              <a:rPr lang="en-US" sz="2000" dirty="0" smtClean="0">
                <a:cs typeface="Times New Roman" pitchFamily="18" charset="0"/>
              </a:rPr>
              <a:t>This proxy server receives requests for Web pages, accesses the Web server on behalf of the external client, and returns the requested pages to the users. </a:t>
            </a:r>
          </a:p>
          <a:p>
            <a:pPr algn="just"/>
            <a:r>
              <a:rPr lang="en-US" sz="2000" dirty="0" smtClean="0">
                <a:cs typeface="Times New Roman" pitchFamily="18" charset="0"/>
              </a:rPr>
              <a:t>These servers can store the most recently accessed pages in their internal cache, and are thus also called </a:t>
            </a:r>
            <a:r>
              <a:rPr lang="en-US" sz="2000" i="1" dirty="0" smtClean="0">
                <a:cs typeface="Times New Roman" pitchFamily="18" charset="0"/>
              </a:rPr>
              <a:t>cache servers. </a:t>
            </a:r>
            <a:r>
              <a:rPr lang="en-US" sz="2000" dirty="0" smtClean="0">
                <a:cs typeface="Times New Roman" pitchFamily="18" charset="0"/>
              </a:rPr>
              <a:t>The benefits from this type of implementation are significant.</a:t>
            </a:r>
          </a:p>
          <a:p>
            <a:pPr algn="just"/>
            <a:endParaRPr lang="en-US" sz="2000" dirty="0">
              <a:cs typeface="Times New Roman" pitchFamily="18" charset="0"/>
            </a:endParaRPr>
          </a:p>
        </p:txBody>
      </p:sp>
    </p:spTree>
    <p:extLst>
      <p:ext uri="{BB962C8B-B14F-4D97-AF65-F5344CB8AC3E}">
        <p14:creationId xmlns:p14="http://schemas.microsoft.com/office/powerpoint/2010/main" val="12142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066800"/>
            <a:ext cx="6629400" cy="715962"/>
          </a:xfrm>
        </p:spPr>
        <p:txBody>
          <a:bodyPr>
            <a:normAutofit/>
          </a:bodyPr>
          <a:lstStyle/>
          <a:p>
            <a:r>
              <a:rPr lang="en-US" b="1" dirty="0" smtClean="0">
                <a:cs typeface="Courier New" pitchFamily="49" charset="0"/>
              </a:rPr>
              <a:t>Identification</a:t>
            </a:r>
            <a:endParaRPr lang="en-US" b="1" dirty="0">
              <a:cs typeface="Courier New" pitchFamily="49" charset="0"/>
            </a:endParaRPr>
          </a:p>
        </p:txBody>
      </p:sp>
      <p:sp>
        <p:nvSpPr>
          <p:cNvPr id="3" name="Content Placeholder 2"/>
          <p:cNvSpPr>
            <a:spLocks noGrp="1"/>
          </p:cNvSpPr>
          <p:nvPr>
            <p:ph idx="1"/>
          </p:nvPr>
        </p:nvSpPr>
        <p:spPr>
          <a:xfrm>
            <a:off x="533400" y="2438400"/>
            <a:ext cx="7924800" cy="4114800"/>
          </a:xfrm>
        </p:spPr>
        <p:txBody>
          <a:bodyPr>
            <a:normAutofit/>
          </a:bodyPr>
          <a:lstStyle/>
          <a:p>
            <a:pPr algn="just"/>
            <a:r>
              <a:rPr lang="en-US" sz="2000" b="1" dirty="0" smtClean="0">
                <a:solidFill>
                  <a:schemeClr val="accent1"/>
                </a:solidFill>
                <a:cs typeface="Times New Roman" pitchFamily="18" charset="0"/>
              </a:rPr>
              <a:t>Identification</a:t>
            </a:r>
            <a:r>
              <a:rPr lang="en-US" sz="2000" b="1" dirty="0" smtClean="0">
                <a:cs typeface="Times New Roman" pitchFamily="18" charset="0"/>
              </a:rPr>
              <a:t> </a:t>
            </a:r>
            <a:r>
              <a:rPr lang="en-US" sz="2000" dirty="0" smtClean="0">
                <a:cs typeface="Times New Roman" pitchFamily="18" charset="0"/>
              </a:rPr>
              <a:t>is a mechanism whereby an unverified entity—called a supplicant—that seeks access to a resource proposes a label by which they are known to the system.</a:t>
            </a:r>
          </a:p>
          <a:p>
            <a:pPr algn="just"/>
            <a:r>
              <a:rPr lang="en-US" sz="2000" dirty="0" smtClean="0">
                <a:cs typeface="Times New Roman" pitchFamily="18" charset="0"/>
              </a:rPr>
              <a:t> The label applied to the supplicant (or supplied by the supplicant) is called an identifier (ID), and must be mapped to one and only one entity within the security domain. </a:t>
            </a:r>
          </a:p>
          <a:p>
            <a:pPr algn="just"/>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838200"/>
            <a:ext cx="6667500" cy="715962"/>
          </a:xfrm>
        </p:spPr>
        <p:txBody>
          <a:bodyPr>
            <a:normAutofit/>
          </a:bodyPr>
          <a:lstStyle/>
          <a:p>
            <a:r>
              <a:rPr lang="en-US" dirty="0">
                <a:solidFill>
                  <a:prstClr val="white"/>
                </a:solidFill>
              </a:rPr>
              <a:t>Application Gateways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dirty="0" smtClean="0">
                <a:cs typeface="Times New Roman" pitchFamily="18" charset="0"/>
              </a:rPr>
              <a:t>For one, the </a:t>
            </a:r>
            <a:r>
              <a:rPr lang="en-US" sz="2000" b="1" dirty="0" smtClean="0">
                <a:solidFill>
                  <a:schemeClr val="accent1"/>
                </a:solidFill>
                <a:cs typeface="Times New Roman" pitchFamily="18" charset="0"/>
              </a:rPr>
              <a:t>proxy server</a:t>
            </a:r>
            <a:r>
              <a:rPr lang="en-US" sz="2000" dirty="0" smtClean="0">
                <a:cs typeface="Times New Roman" pitchFamily="18" charset="0"/>
              </a:rPr>
              <a:t> is placed in an unsecured area of the network or in the </a:t>
            </a:r>
            <a:r>
              <a:rPr lang="en-US" sz="2000" b="1" dirty="0" smtClean="0">
                <a:solidFill>
                  <a:schemeClr val="accent1"/>
                </a:solidFill>
                <a:cs typeface="Times New Roman" pitchFamily="18" charset="0"/>
              </a:rPr>
              <a:t>demilitarized zone (DMZ)—</a:t>
            </a:r>
            <a:r>
              <a:rPr lang="en-US" sz="2000" dirty="0" smtClean="0">
                <a:cs typeface="Times New Roman" pitchFamily="18" charset="0"/>
              </a:rPr>
              <a:t>an intermediate area between a trusted network and an untrusted network—so that it, rather than the Web server, is exposed to the higher levels of risk from the less trusted networks. </a:t>
            </a:r>
          </a:p>
          <a:p>
            <a:pPr algn="just"/>
            <a:r>
              <a:rPr lang="en-US" sz="2000" dirty="0" smtClean="0">
                <a:cs typeface="Times New Roman" pitchFamily="18" charset="0"/>
              </a:rPr>
              <a:t>Additional filtering routers can be implemented behind the proxy server, limiting access to the more secure internal system, and thereby further protecting internal systems.</a:t>
            </a:r>
          </a:p>
          <a:p>
            <a:pPr algn="just"/>
            <a:endParaRPr lang="en-US" sz="2000" dirty="0">
              <a:cs typeface="Times New Roman" pitchFamily="18" charset="0"/>
            </a:endParaRPr>
          </a:p>
        </p:txBody>
      </p:sp>
    </p:spTree>
    <p:extLst>
      <p:ext uri="{BB962C8B-B14F-4D97-AF65-F5344CB8AC3E}">
        <p14:creationId xmlns:p14="http://schemas.microsoft.com/office/powerpoint/2010/main" val="292351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5" name="Content Placeholder 4"/>
          <p:cNvPicPr>
            <a:picLocks noGrp="1" noChangeAspect="1"/>
          </p:cNvPicPr>
          <p:nvPr>
            <p:ph idx="1"/>
          </p:nvPr>
        </p:nvPicPr>
        <p:blipFill>
          <a:blip r:embed="rId2"/>
          <a:stretch>
            <a:fillRect/>
          </a:stretch>
        </p:blipFill>
        <p:spPr>
          <a:xfrm>
            <a:off x="609600" y="2082800"/>
            <a:ext cx="7619999" cy="4775200"/>
          </a:xfrm>
          <a:prstGeom prst="rect">
            <a:avLst/>
          </a:prstGeom>
        </p:spPr>
      </p:pic>
    </p:spTree>
    <p:extLst>
      <p:ext uri="{BB962C8B-B14F-4D97-AF65-F5344CB8AC3E}">
        <p14:creationId xmlns:p14="http://schemas.microsoft.com/office/powerpoint/2010/main" val="438769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Gateways </a:t>
            </a:r>
            <a:r>
              <a:rPr lang="en-US" dirty="0" smtClean="0"/>
              <a:t>|DMZ</a:t>
            </a:r>
            <a:endParaRPr lang="en-US" dirty="0"/>
          </a:p>
        </p:txBody>
      </p:sp>
      <p:pic>
        <p:nvPicPr>
          <p:cNvPr id="4" name="Content Placeholder 3"/>
          <p:cNvPicPr>
            <a:picLocks noGrp="1" noChangeAspect="1"/>
          </p:cNvPicPr>
          <p:nvPr>
            <p:ph idx="1"/>
          </p:nvPr>
        </p:nvPicPr>
        <p:blipFill>
          <a:blip r:embed="rId2"/>
          <a:stretch>
            <a:fillRect/>
          </a:stretch>
        </p:blipFill>
        <p:spPr>
          <a:xfrm>
            <a:off x="840570" y="2209800"/>
            <a:ext cx="7391400" cy="4495800"/>
          </a:xfrm>
          <a:prstGeom prst="rect">
            <a:avLst/>
          </a:prstGeom>
        </p:spPr>
      </p:pic>
    </p:spTree>
    <p:extLst>
      <p:ext uri="{BB962C8B-B14F-4D97-AF65-F5344CB8AC3E}">
        <p14:creationId xmlns:p14="http://schemas.microsoft.com/office/powerpoint/2010/main" val="3116294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27098"/>
            <a:ext cx="7924800" cy="709865"/>
          </a:xfrm>
        </p:spPr>
        <p:txBody>
          <a:bodyPr/>
          <a:lstStyle/>
          <a:p>
            <a:r>
              <a:rPr lang="en-US" dirty="0"/>
              <a:t>Application </a:t>
            </a:r>
            <a:r>
              <a:rPr lang="en-US" dirty="0" smtClean="0"/>
              <a:t>Gateways |</a:t>
            </a:r>
            <a:r>
              <a:rPr lang="en-US" sz="1800" dirty="0" smtClean="0"/>
              <a:t>Zone Based Policy Firewall</a:t>
            </a:r>
            <a:endParaRPr lang="en-US" sz="1800" dirty="0"/>
          </a:p>
        </p:txBody>
      </p:sp>
      <p:sp>
        <p:nvSpPr>
          <p:cNvPr id="3" name="Content Placeholder 2"/>
          <p:cNvSpPr>
            <a:spLocks noGrp="1"/>
          </p:cNvSpPr>
          <p:nvPr>
            <p:ph idx="1"/>
          </p:nvPr>
        </p:nvSpPr>
        <p:spPr>
          <a:xfrm>
            <a:off x="381000" y="2286000"/>
            <a:ext cx="3505200" cy="3886200"/>
          </a:xfrm>
        </p:spPr>
        <p:txBody>
          <a:bodyPr/>
          <a:lstStyle/>
          <a:p>
            <a:r>
              <a:rPr lang="en-US" dirty="0"/>
              <a:t>Not dependent on ACLs</a:t>
            </a:r>
          </a:p>
          <a:p>
            <a:r>
              <a:rPr lang="en-US" dirty="0"/>
              <a:t>Router security posture is to block unless explicitly allowed</a:t>
            </a:r>
          </a:p>
          <a:p>
            <a:r>
              <a:rPr lang="en-US" dirty="0"/>
              <a:t>Policies are easy to read and troubleshoot with C3PL</a:t>
            </a:r>
          </a:p>
          <a:p>
            <a:r>
              <a:rPr lang="en-US" dirty="0"/>
              <a:t>One policy affects any given traffic, instead of needing multiple ACLs and inspection actions</a:t>
            </a:r>
          </a:p>
          <a:p>
            <a:endParaRPr lang="en-US" dirty="0"/>
          </a:p>
        </p:txBody>
      </p:sp>
      <p:pic>
        <p:nvPicPr>
          <p:cNvPr id="4" name="Picture 3"/>
          <p:cNvPicPr>
            <a:picLocks noChangeAspect="1"/>
          </p:cNvPicPr>
          <p:nvPr/>
        </p:nvPicPr>
        <p:blipFill>
          <a:blip r:embed="rId2"/>
          <a:stretch>
            <a:fillRect/>
          </a:stretch>
        </p:blipFill>
        <p:spPr>
          <a:xfrm>
            <a:off x="3733800" y="2489200"/>
            <a:ext cx="5181600" cy="3835400"/>
          </a:xfrm>
          <a:prstGeom prst="rect">
            <a:avLst/>
          </a:prstGeom>
        </p:spPr>
      </p:pic>
    </p:spTree>
    <p:extLst>
      <p:ext uri="{BB962C8B-B14F-4D97-AF65-F5344CB8AC3E}">
        <p14:creationId xmlns:p14="http://schemas.microsoft.com/office/powerpoint/2010/main" val="2429704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7058830" cy="709865"/>
          </a:xfrm>
        </p:spPr>
        <p:txBody>
          <a:bodyPr/>
          <a:lstStyle/>
          <a:p>
            <a:r>
              <a:rPr lang="en-US" dirty="0"/>
              <a:t>Application Gateways </a:t>
            </a:r>
            <a:r>
              <a:rPr lang="en-US" dirty="0" smtClean="0"/>
              <a:t>|</a:t>
            </a:r>
            <a:r>
              <a:rPr lang="en-US" sz="2400" dirty="0" smtClean="0"/>
              <a:t>ZPF Design</a:t>
            </a:r>
            <a:endParaRPr lang="en-US" sz="2400" dirty="0"/>
          </a:p>
        </p:txBody>
      </p:sp>
      <p:sp>
        <p:nvSpPr>
          <p:cNvPr id="3" name="Content Placeholder 2"/>
          <p:cNvSpPr>
            <a:spLocks noGrp="1"/>
          </p:cNvSpPr>
          <p:nvPr>
            <p:ph idx="1"/>
          </p:nvPr>
        </p:nvSpPr>
        <p:spPr>
          <a:xfrm>
            <a:off x="685800" y="2209800"/>
            <a:ext cx="8305800" cy="4572000"/>
          </a:xfrm>
        </p:spPr>
        <p:txBody>
          <a:bodyPr>
            <a:noAutofit/>
          </a:bodyPr>
          <a:lstStyle/>
          <a:p>
            <a:pPr marL="0" indent="0">
              <a:buNone/>
            </a:pPr>
            <a:r>
              <a:rPr lang="en-US" sz="2000" dirty="0"/>
              <a:t>Common designs include:</a:t>
            </a:r>
          </a:p>
          <a:p>
            <a:pPr lvl="1"/>
            <a:r>
              <a:rPr lang="en-US" sz="2000" dirty="0"/>
              <a:t>LAN-to-Internet</a:t>
            </a:r>
          </a:p>
          <a:p>
            <a:pPr lvl="1"/>
            <a:r>
              <a:rPr lang="en-US" sz="2000" dirty="0"/>
              <a:t>Firewalls between public servers</a:t>
            </a:r>
          </a:p>
          <a:p>
            <a:pPr lvl="1"/>
            <a:r>
              <a:rPr lang="en-US" sz="2000" dirty="0"/>
              <a:t>Redundant firewalls</a:t>
            </a:r>
          </a:p>
          <a:p>
            <a:pPr lvl="1"/>
            <a:r>
              <a:rPr lang="en-US" sz="2000" dirty="0"/>
              <a:t>Complex firewalls</a:t>
            </a:r>
          </a:p>
          <a:p>
            <a:pPr marL="0" indent="0">
              <a:buNone/>
            </a:pPr>
            <a:r>
              <a:rPr lang="en-US" sz="2000" dirty="0"/>
              <a:t>Design steps:</a:t>
            </a:r>
          </a:p>
          <a:p>
            <a:pPr lvl="1"/>
            <a:r>
              <a:rPr lang="en-US" sz="2000" dirty="0"/>
              <a:t>Determine the zones</a:t>
            </a:r>
          </a:p>
          <a:p>
            <a:pPr lvl="1"/>
            <a:r>
              <a:rPr lang="en-US" sz="2000" dirty="0"/>
              <a:t>Establish policies between zones</a:t>
            </a:r>
          </a:p>
          <a:p>
            <a:pPr lvl="1"/>
            <a:r>
              <a:rPr lang="en-US" sz="2000" dirty="0"/>
              <a:t>Design the physical infrastructure</a:t>
            </a:r>
          </a:p>
          <a:p>
            <a:pPr lvl="1"/>
            <a:r>
              <a:rPr lang="en-US" sz="2000" dirty="0"/>
              <a:t>Identify subsets within zones and merge traffic requirements</a:t>
            </a:r>
          </a:p>
          <a:p>
            <a:pPr lvl="1"/>
            <a:endParaRPr lang="en-US" sz="2000" dirty="0"/>
          </a:p>
        </p:txBody>
      </p:sp>
    </p:spTree>
    <p:extLst>
      <p:ext uri="{BB962C8B-B14F-4D97-AF65-F5344CB8AC3E}">
        <p14:creationId xmlns:p14="http://schemas.microsoft.com/office/powerpoint/2010/main" val="109669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754030" cy="709865"/>
          </a:xfrm>
        </p:spPr>
        <p:txBody>
          <a:bodyPr/>
          <a:lstStyle/>
          <a:p>
            <a:r>
              <a:rPr lang="en-US" dirty="0"/>
              <a:t>Application Gateways |</a:t>
            </a:r>
            <a:r>
              <a:rPr lang="en-US" sz="2400" dirty="0"/>
              <a:t>ZPF </a:t>
            </a:r>
            <a:r>
              <a:rPr lang="en-US" sz="2400" dirty="0" smtClean="0"/>
              <a:t>Actions</a:t>
            </a:r>
            <a:endParaRPr lang="en-US" dirty="0"/>
          </a:p>
        </p:txBody>
      </p:sp>
      <p:sp>
        <p:nvSpPr>
          <p:cNvPr id="3" name="Content Placeholder 2"/>
          <p:cNvSpPr>
            <a:spLocks noGrp="1"/>
          </p:cNvSpPr>
          <p:nvPr>
            <p:ph idx="1"/>
          </p:nvPr>
        </p:nvSpPr>
        <p:spPr>
          <a:xfrm>
            <a:off x="381000" y="2209800"/>
            <a:ext cx="8382000" cy="3810000"/>
          </a:xfrm>
        </p:spPr>
        <p:txBody>
          <a:bodyPr/>
          <a:lstStyle/>
          <a:p>
            <a:r>
              <a:rPr lang="en-US" sz="2000" b="1" dirty="0">
                <a:solidFill>
                  <a:schemeClr val="accent1"/>
                </a:solidFill>
              </a:rPr>
              <a:t>Inspect</a:t>
            </a:r>
            <a:r>
              <a:rPr lang="en-US" sz="2000" dirty="0"/>
              <a:t> - Configures Cisco IOS </a:t>
            </a:r>
            <a:r>
              <a:rPr lang="en-US" sz="2000" dirty="0" err="1"/>
              <a:t>stateful</a:t>
            </a:r>
            <a:r>
              <a:rPr lang="en-US" sz="2000" dirty="0"/>
              <a:t> packet inspections.</a:t>
            </a:r>
          </a:p>
          <a:p>
            <a:r>
              <a:rPr lang="en-US" sz="2000" b="1" dirty="0">
                <a:solidFill>
                  <a:schemeClr val="accent1"/>
                </a:solidFill>
              </a:rPr>
              <a:t>Drop </a:t>
            </a:r>
            <a:r>
              <a:rPr lang="en-US" sz="2000" dirty="0"/>
              <a:t>- Analogous to a deny statement in an ACL. A log option is available to log the rejected packets.</a:t>
            </a:r>
          </a:p>
          <a:p>
            <a:r>
              <a:rPr lang="en-US" sz="2000" b="1" dirty="0">
                <a:solidFill>
                  <a:schemeClr val="accent1"/>
                </a:solidFill>
              </a:rPr>
              <a:t>Pass </a:t>
            </a:r>
            <a:r>
              <a:rPr lang="en-US" sz="2000" dirty="0"/>
              <a:t>- Analogous to a permit statement in an ACL. The pass action does not track the state of connections or sessions within the traffic.</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343400"/>
            <a:ext cx="6764483"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700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81800" cy="715962"/>
          </a:xfrm>
        </p:spPr>
        <p:txBody>
          <a:bodyPr>
            <a:normAutofit/>
          </a:bodyPr>
          <a:lstStyle/>
          <a:p>
            <a:r>
              <a:rPr lang="en-US" dirty="0">
                <a:solidFill>
                  <a:prstClr val="white"/>
                </a:solidFill>
              </a:rPr>
              <a:t>Application </a:t>
            </a:r>
            <a:r>
              <a:rPr lang="en-US" dirty="0" smtClean="0">
                <a:solidFill>
                  <a:prstClr val="white"/>
                </a:solidFill>
              </a:rPr>
              <a:t>Gateways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One common example of an application-level firewall (or proxy server) is a firewall that blocks all requests for and responses to requests for Web pages and services from the internal computers of an organization, and instead makes all such requests and responses go to intermediate computers (or proxies) in the less protected areas of the organization’s network.</a:t>
            </a:r>
          </a:p>
          <a:p>
            <a:pPr algn="just"/>
            <a:r>
              <a:rPr lang="en-US" sz="2000" dirty="0" smtClean="0">
                <a:cs typeface="Times New Roman" pitchFamily="18" charset="0"/>
              </a:rPr>
              <a:t>This technique is still widely used to implement electronic commerce functions, although most users of this technology have upgraded to take advantage of the DMZ approach discussed below.</a:t>
            </a:r>
          </a:p>
          <a:p>
            <a:endParaRPr lang="en-US" sz="2000" dirty="0">
              <a:cs typeface="Times New Roman" pitchFamily="18" charset="0"/>
            </a:endParaRPr>
          </a:p>
        </p:txBody>
      </p:sp>
    </p:spTree>
    <p:extLst>
      <p:ext uri="{BB962C8B-B14F-4D97-AF65-F5344CB8AC3E}">
        <p14:creationId xmlns:p14="http://schemas.microsoft.com/office/powerpoint/2010/main" val="292351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00" y="914400"/>
            <a:ext cx="6642100" cy="715962"/>
          </a:xfrm>
        </p:spPr>
        <p:txBody>
          <a:bodyPr>
            <a:normAutofit/>
          </a:bodyPr>
          <a:lstStyle/>
          <a:p>
            <a:r>
              <a:rPr lang="en-US" dirty="0">
                <a:solidFill>
                  <a:prstClr val="white"/>
                </a:solidFill>
              </a:rPr>
              <a:t>Application Gateways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The primary disadvantage of application-level firewalls is that they are designed for one or a few specific protocols and cannot easily be reconfigured to protect against attacks on other protocols. </a:t>
            </a:r>
          </a:p>
          <a:p>
            <a:pPr algn="just"/>
            <a:r>
              <a:rPr lang="en-US" sz="2000" dirty="0" smtClean="0">
                <a:cs typeface="Times New Roman" pitchFamily="18" charset="0"/>
              </a:rPr>
              <a:t>Since application firewalls work at the application layer (hence the name), they are typically restricted to a single application (e.g., FTP, Telnet, HTTP, SMTP, and SNMP). </a:t>
            </a:r>
          </a:p>
          <a:p>
            <a:pPr algn="just"/>
            <a:r>
              <a:rPr lang="en-US" sz="2000" dirty="0" smtClean="0">
                <a:cs typeface="Times New Roman" pitchFamily="18" charset="0"/>
              </a:rPr>
              <a:t>The processing time and resources necessary to read each packet down to the application layer diminishes the ability of these firewalls to handle multiple types of applications.</a:t>
            </a:r>
          </a:p>
          <a:p>
            <a:pPr algn="just"/>
            <a:endParaRPr lang="en-US" sz="2000" dirty="0">
              <a:cs typeface="Times New Roman" pitchFamily="18" charset="0"/>
            </a:endParaRPr>
          </a:p>
        </p:txBody>
      </p:sp>
    </p:spTree>
    <p:extLst>
      <p:ext uri="{BB962C8B-B14F-4D97-AF65-F5344CB8AC3E}">
        <p14:creationId xmlns:p14="http://schemas.microsoft.com/office/powerpoint/2010/main" val="292351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400800" cy="715962"/>
          </a:xfrm>
        </p:spPr>
        <p:txBody>
          <a:bodyPr>
            <a:normAutofit/>
          </a:bodyPr>
          <a:lstStyle/>
          <a:p>
            <a:r>
              <a:rPr lang="en-US" b="1" dirty="0" smtClean="0">
                <a:cs typeface="Courier New" pitchFamily="49" charset="0"/>
              </a:rPr>
              <a:t>Circuit Gateways</a:t>
            </a:r>
            <a:endParaRPr lang="en-US" b="1" dirty="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solidFill>
                  <a:schemeClr val="accent1"/>
                </a:solidFill>
                <a:cs typeface="Times New Roman" pitchFamily="18" charset="0"/>
              </a:rPr>
              <a:t>Circuit Gateways </a:t>
            </a:r>
            <a:r>
              <a:rPr lang="en-US" sz="2000" dirty="0" smtClean="0">
                <a:cs typeface="Times New Roman" pitchFamily="18" charset="0"/>
              </a:rPr>
              <a:t>The circuit gateway firewall operates at the transport layer. Again, connections are authorized based on addresses. </a:t>
            </a:r>
          </a:p>
          <a:p>
            <a:pPr algn="just"/>
            <a:r>
              <a:rPr lang="en-US" sz="2000" dirty="0" smtClean="0">
                <a:cs typeface="Times New Roman" pitchFamily="18" charset="0"/>
              </a:rPr>
              <a:t>Like filtering firewalls, circuit gateway firewalls do not usually look at traffic flowing between one network and another, but they do prevent direct connections between one network and another. </a:t>
            </a:r>
          </a:p>
          <a:p>
            <a:pPr algn="just"/>
            <a:r>
              <a:rPr lang="en-US" sz="2000" dirty="0" smtClean="0">
                <a:cs typeface="Times New Roman" pitchFamily="18" charset="0"/>
              </a:rPr>
              <a:t>They accomplish this by creating tunnels connecting specific processes or systems on each side of the firewall, and then allowing only authorized traffic, such as a specific type of TCP connection for authorized users, in these tunnels.</a:t>
            </a:r>
            <a:endParaRPr lang="en-US" sz="2000" dirty="0">
              <a:cs typeface="Times New Roman" pitchFamily="18" charset="0"/>
            </a:endParaRPr>
          </a:p>
        </p:txBody>
      </p:sp>
    </p:spTree>
    <p:extLst>
      <p:ext uri="{BB962C8B-B14F-4D97-AF65-F5344CB8AC3E}">
        <p14:creationId xmlns:p14="http://schemas.microsoft.com/office/powerpoint/2010/main" val="292351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6800"/>
            <a:ext cx="6477000" cy="715962"/>
          </a:xfrm>
        </p:spPr>
        <p:txBody>
          <a:bodyPr>
            <a:normAutofit/>
          </a:bodyPr>
          <a:lstStyle/>
          <a:p>
            <a:r>
              <a:rPr lang="en-US" b="1" dirty="0" smtClean="0">
                <a:cs typeface="Courier New" pitchFamily="49" charset="0"/>
              </a:rPr>
              <a:t>MAC Layer Firewalls</a:t>
            </a:r>
            <a:endParaRPr lang="en-US" b="1" dirty="0">
              <a:cs typeface="Courier New" pitchFamily="49" charset="0"/>
            </a:endParaRPr>
          </a:p>
        </p:txBody>
      </p:sp>
      <p:sp>
        <p:nvSpPr>
          <p:cNvPr id="3" name="Content Placeholder 2"/>
          <p:cNvSpPr>
            <a:spLocks noGrp="1"/>
          </p:cNvSpPr>
          <p:nvPr>
            <p:ph idx="1"/>
          </p:nvPr>
        </p:nvSpPr>
        <p:spPr>
          <a:xfrm>
            <a:off x="381000" y="2286000"/>
            <a:ext cx="8229600" cy="4114800"/>
          </a:xfrm>
        </p:spPr>
        <p:txBody>
          <a:bodyPr>
            <a:noAutofit/>
          </a:bodyPr>
          <a:lstStyle/>
          <a:p>
            <a:pPr algn="just"/>
            <a:r>
              <a:rPr lang="en-US" sz="2000" b="1" dirty="0" smtClean="0">
                <a:solidFill>
                  <a:schemeClr val="accent1"/>
                </a:solidFill>
                <a:cs typeface="Times New Roman" pitchFamily="18" charset="0"/>
              </a:rPr>
              <a:t>MAC Layer Firewalls </a:t>
            </a:r>
            <a:r>
              <a:rPr lang="en-US" sz="2000" dirty="0" smtClean="0">
                <a:cs typeface="Times New Roman" pitchFamily="18" charset="0"/>
              </a:rPr>
              <a:t>While not as well known or widely referenced as the firewall approaches above, MAC layer firewalls are designed to operate at the media access control </a:t>
            </a:r>
            <a:r>
              <a:rPr lang="en-US" sz="2000" dirty="0" err="1" smtClean="0">
                <a:cs typeface="Times New Roman" pitchFamily="18" charset="0"/>
              </a:rPr>
              <a:t>sublayer</a:t>
            </a:r>
            <a:r>
              <a:rPr lang="en-US" sz="2000" dirty="0" smtClean="0">
                <a:cs typeface="Times New Roman" pitchFamily="18" charset="0"/>
              </a:rPr>
              <a:t> of the data link layer (Layer 2) of the OSI network model. </a:t>
            </a:r>
          </a:p>
          <a:p>
            <a:pPr algn="just"/>
            <a:r>
              <a:rPr lang="en-US" sz="2000" dirty="0" smtClean="0">
                <a:cs typeface="Times New Roman" pitchFamily="18" charset="0"/>
              </a:rPr>
              <a:t>This enables these firewalls to consider the specific host computer’s identity, as represented by its MAC or network interface card (NIC) address in its filtering decisions. </a:t>
            </a:r>
            <a:endParaRPr lang="en-US" sz="2000" dirty="0">
              <a:cs typeface="Times New Roman" pitchFamily="18" charset="0"/>
            </a:endParaRPr>
          </a:p>
          <a:p>
            <a:pPr algn="just"/>
            <a:r>
              <a:rPr lang="en-US" sz="2000" dirty="0" smtClean="0">
                <a:cs typeface="Times New Roman" pitchFamily="18" charset="0"/>
              </a:rPr>
              <a:t>Thus, MAC layer firewalls link the addresses of specific host computers to ACL entries that identify the specific types of packets that can be sent to each host, and block all other traffic.</a:t>
            </a:r>
          </a:p>
          <a:p>
            <a:pPr algn="just"/>
            <a:endParaRPr lang="en-US" sz="2000" dirty="0">
              <a:cs typeface="Times New Roman" pitchFamily="18" charset="0"/>
            </a:endParaRPr>
          </a:p>
        </p:txBody>
      </p:sp>
    </p:spTree>
    <p:extLst>
      <p:ext uri="{BB962C8B-B14F-4D97-AF65-F5344CB8AC3E}">
        <p14:creationId xmlns:p14="http://schemas.microsoft.com/office/powerpoint/2010/main" val="292351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6705600" cy="715962"/>
          </a:xfrm>
        </p:spPr>
        <p:txBody>
          <a:bodyPr>
            <a:normAutofit/>
          </a:bodyPr>
          <a:lstStyle/>
          <a:p>
            <a:r>
              <a:rPr lang="en-US" dirty="0" smtClean="0">
                <a:latin typeface="+mn-lt"/>
                <a:cs typeface="Courier New" pitchFamily="49" charset="0"/>
              </a:rPr>
              <a:t>Identification(cont.)</a:t>
            </a:r>
            <a:endParaRPr lang="en-US" dirty="0">
              <a:latin typeface="+mn-lt"/>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Some organizations use composite identifiers, concatenating elements—department codes, random numbers, or special characters—to make unique identifiers within the security domain. </a:t>
            </a:r>
          </a:p>
          <a:p>
            <a:pPr algn="just"/>
            <a:r>
              <a:rPr lang="en-US" sz="2000" dirty="0" smtClean="0">
                <a:cs typeface="Times New Roman" pitchFamily="18" charset="0"/>
              </a:rPr>
              <a:t>Other organizations generate random IDs to protect the resources from potential attackers. </a:t>
            </a:r>
          </a:p>
          <a:p>
            <a:pPr algn="just"/>
            <a:r>
              <a:rPr lang="en-US" sz="2000" dirty="0" smtClean="0">
                <a:cs typeface="Times New Roman" pitchFamily="18" charset="0"/>
              </a:rPr>
              <a:t>Most organizations use a single piece of unique information, such as a complete name or the user’s first initial and surname.</a:t>
            </a:r>
          </a:p>
          <a:p>
            <a:endParaRPr lang="en-US" sz="2000" dirty="0" smtClean="0">
              <a:cs typeface="Times New Roman" pitchFamily="18" charset="0"/>
            </a:endParaRPr>
          </a:p>
          <a:p>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6477000" cy="715962"/>
          </a:xfrm>
        </p:spPr>
        <p:txBody>
          <a:bodyPr>
            <a:normAutofit/>
          </a:bodyPr>
          <a:lstStyle/>
          <a:p>
            <a:r>
              <a:rPr lang="en-US" b="1" dirty="0" smtClean="0">
                <a:cs typeface="Courier New" pitchFamily="49" charset="0"/>
              </a:rPr>
              <a:t>Hybrid Firewalls</a:t>
            </a:r>
            <a:endParaRPr lang="en-US" b="1" dirty="0">
              <a:cs typeface="Courier New" pitchFamily="49" charset="0"/>
            </a:endParaRPr>
          </a:p>
        </p:txBody>
      </p:sp>
      <p:sp>
        <p:nvSpPr>
          <p:cNvPr id="3" name="Content Placeholder 2"/>
          <p:cNvSpPr>
            <a:spLocks noGrp="1"/>
          </p:cNvSpPr>
          <p:nvPr>
            <p:ph idx="1"/>
          </p:nvPr>
        </p:nvSpPr>
        <p:spPr>
          <a:xfrm>
            <a:off x="457200" y="2362200"/>
            <a:ext cx="8229600" cy="4267200"/>
          </a:xfrm>
        </p:spPr>
        <p:txBody>
          <a:bodyPr>
            <a:normAutofit/>
          </a:bodyPr>
          <a:lstStyle/>
          <a:p>
            <a:pPr algn="just"/>
            <a:r>
              <a:rPr lang="en-US" sz="2000" b="1" dirty="0" smtClean="0">
                <a:solidFill>
                  <a:schemeClr val="accent1"/>
                </a:solidFill>
              </a:rPr>
              <a:t>Hybrid Firewalls </a:t>
            </a:r>
            <a:r>
              <a:rPr lang="en-US" sz="2000" dirty="0" smtClean="0"/>
              <a:t>Hybrid firewalls combine the elements of other types of firewalls— that is, the elements of packet filtering and proxy services, or of packet filtering and circuit gateways. </a:t>
            </a:r>
          </a:p>
          <a:p>
            <a:pPr algn="just"/>
            <a:r>
              <a:rPr lang="en-US" sz="2000" dirty="0" smtClean="0"/>
              <a:t>A hybrid firewall system may actually consist of two separate firewall devices; each is a separate firewall system, but they are connected so that they work in tandem. </a:t>
            </a:r>
          </a:p>
          <a:p>
            <a:pPr algn="just"/>
            <a:endParaRPr lang="en-US" sz="2000" dirty="0" smtClean="0"/>
          </a:p>
        </p:txBody>
      </p:sp>
    </p:spTree>
    <p:extLst>
      <p:ext uri="{BB962C8B-B14F-4D97-AF65-F5344CB8AC3E}">
        <p14:creationId xmlns:p14="http://schemas.microsoft.com/office/powerpoint/2010/main" val="246715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990600"/>
            <a:ext cx="6477000" cy="639762"/>
          </a:xfrm>
        </p:spPr>
        <p:txBody>
          <a:bodyPr>
            <a:normAutofit/>
          </a:bodyPr>
          <a:lstStyle/>
          <a:p>
            <a:r>
              <a:rPr lang="en-US" dirty="0">
                <a:solidFill>
                  <a:prstClr val="white"/>
                </a:solidFill>
                <a:cs typeface="Courier New" pitchFamily="49" charset="0"/>
              </a:rPr>
              <a:t>Hybrid </a:t>
            </a:r>
            <a:r>
              <a:rPr lang="en-US" dirty="0" smtClean="0">
                <a:solidFill>
                  <a:prstClr val="white"/>
                </a:solidFill>
                <a:cs typeface="Courier New" pitchFamily="49" charset="0"/>
              </a:rPr>
              <a:t>Firewalls (cont.)</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dirty="0" smtClean="0">
                <a:cs typeface="Times New Roman" pitchFamily="18" charset="0"/>
              </a:rPr>
              <a:t>For example, a hybrid firewall system might include a packet-filtering firewall that is set up to screen all acceptable requests, then pass the requests to a proxy server, which in turn requests services from a Web server deep inside the organization’s networks. </a:t>
            </a:r>
          </a:p>
          <a:p>
            <a:pPr algn="just"/>
            <a:r>
              <a:rPr lang="en-US" sz="2000" dirty="0" smtClean="0">
                <a:cs typeface="Times New Roman" pitchFamily="18" charset="0"/>
              </a:rPr>
              <a:t>An added advantage to the hybrid firewall approach is that it enables an organization to make a security improvement without completely replacing its existing firewalls.</a:t>
            </a:r>
          </a:p>
          <a:p>
            <a:endParaRPr lang="en-US" sz="2000" dirty="0">
              <a:cs typeface="Times New Roman" pitchFamily="18" charset="0"/>
            </a:endParaRPr>
          </a:p>
        </p:txBody>
      </p:sp>
    </p:spTree>
    <p:extLst>
      <p:ext uri="{BB962C8B-B14F-4D97-AF65-F5344CB8AC3E}">
        <p14:creationId xmlns:p14="http://schemas.microsoft.com/office/powerpoint/2010/main" val="303451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696200" cy="639762"/>
          </a:xfrm>
        </p:spPr>
        <p:txBody>
          <a:bodyPr>
            <a:noAutofit/>
          </a:bodyPr>
          <a:lstStyle/>
          <a:p>
            <a:r>
              <a:rPr lang="en-US" b="1" dirty="0" smtClean="0">
                <a:cs typeface="Courier New" pitchFamily="49" charset="0"/>
              </a:rPr>
              <a:t>Firewalls Categorized by Generation</a:t>
            </a:r>
            <a:endParaRPr lang="en-US" b="1" dirty="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b="1" dirty="0" smtClean="0">
                <a:solidFill>
                  <a:schemeClr val="accent1"/>
                </a:solidFill>
                <a:cs typeface="Times New Roman" pitchFamily="18" charset="0"/>
              </a:rPr>
              <a:t>First generation firewalls </a:t>
            </a:r>
            <a:r>
              <a:rPr lang="en-US" sz="2000" dirty="0" smtClean="0">
                <a:cs typeface="Times New Roman" pitchFamily="18" charset="0"/>
              </a:rPr>
              <a:t>are static packet-filtering firewalls—that is, simple networking devices that filter packets according to their headers as the packets travel to and from the organization’s networks.</a:t>
            </a:r>
          </a:p>
          <a:p>
            <a:pPr algn="just"/>
            <a:r>
              <a:rPr lang="en-US" sz="2000" b="1" dirty="0" smtClean="0">
                <a:solidFill>
                  <a:schemeClr val="accent1"/>
                </a:solidFill>
                <a:cs typeface="Times New Roman" pitchFamily="18" charset="0"/>
              </a:rPr>
              <a:t>Second </a:t>
            </a:r>
            <a:r>
              <a:rPr lang="en-US" sz="2000" b="1" dirty="0" smtClean="0">
                <a:solidFill>
                  <a:schemeClr val="accent1"/>
                </a:solidFill>
                <a:cs typeface="Times New Roman" pitchFamily="18" charset="0"/>
              </a:rPr>
              <a:t>generation firewalls </a:t>
            </a:r>
            <a:r>
              <a:rPr lang="en-US" sz="2000" dirty="0" smtClean="0">
                <a:cs typeface="Times New Roman" pitchFamily="18" charset="0"/>
              </a:rPr>
              <a:t>are application-level firewalls or proxy servers—that is, dedicated systems that are separate from the filtering router and that provide intermediate services for requestors.</a:t>
            </a:r>
          </a:p>
          <a:p>
            <a:pPr algn="just"/>
            <a:endParaRPr lang="en-US" sz="2000" dirty="0" smtClean="0">
              <a:cs typeface="Times New Roman" pitchFamily="18" charset="0"/>
            </a:endParaRPr>
          </a:p>
        </p:txBody>
      </p:sp>
    </p:spTree>
    <p:extLst>
      <p:ext uri="{BB962C8B-B14F-4D97-AF65-F5344CB8AC3E}">
        <p14:creationId xmlns:p14="http://schemas.microsoft.com/office/powerpoint/2010/main" val="77991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0600"/>
            <a:ext cx="7696200" cy="639762"/>
          </a:xfrm>
        </p:spPr>
        <p:txBody>
          <a:bodyPr>
            <a:noAutofit/>
          </a:bodyPr>
          <a:lstStyle/>
          <a:p>
            <a:r>
              <a:rPr lang="en-US" sz="2800" dirty="0">
                <a:solidFill>
                  <a:prstClr val="white"/>
                </a:solidFill>
                <a:cs typeface="Courier New" pitchFamily="49" charset="0"/>
              </a:rPr>
              <a:t>Firewalls Categorized by </a:t>
            </a:r>
            <a:r>
              <a:rPr lang="en-US" sz="2800" dirty="0" smtClean="0">
                <a:solidFill>
                  <a:prstClr val="white"/>
                </a:solidFill>
                <a:cs typeface="Courier New" pitchFamily="49" charset="0"/>
              </a:rPr>
              <a:t>Generation </a:t>
            </a:r>
            <a:r>
              <a:rPr lang="en-US" sz="2000" dirty="0" smtClean="0">
                <a:solidFill>
                  <a:prstClr val="white"/>
                </a:solidFill>
                <a:cs typeface="Courier New" pitchFamily="49" charset="0"/>
              </a:rPr>
              <a:t>(cont.)</a:t>
            </a:r>
            <a:endParaRPr lang="en-US" sz="2000" dirty="0">
              <a:latin typeface="Courier New" pitchFamily="49" charset="0"/>
              <a:cs typeface="Courier New" pitchFamily="49" charset="0"/>
            </a:endParaRPr>
          </a:p>
        </p:txBody>
      </p:sp>
      <p:sp>
        <p:nvSpPr>
          <p:cNvPr id="3" name="Content Placeholder 2"/>
          <p:cNvSpPr>
            <a:spLocks noGrp="1"/>
          </p:cNvSpPr>
          <p:nvPr>
            <p:ph idx="1"/>
          </p:nvPr>
        </p:nvSpPr>
        <p:spPr>
          <a:xfrm>
            <a:off x="457200" y="2438400"/>
            <a:ext cx="8229600" cy="4114800"/>
          </a:xfrm>
        </p:spPr>
        <p:txBody>
          <a:bodyPr>
            <a:normAutofit/>
          </a:bodyPr>
          <a:lstStyle/>
          <a:p>
            <a:pPr algn="just"/>
            <a:r>
              <a:rPr lang="en-US" sz="2000" b="1" dirty="0" smtClean="0">
                <a:solidFill>
                  <a:schemeClr val="accent1"/>
                </a:solidFill>
                <a:cs typeface="Times New Roman" pitchFamily="18" charset="0"/>
              </a:rPr>
              <a:t>Third generation firewalls </a:t>
            </a:r>
            <a:r>
              <a:rPr lang="en-US" sz="2000" dirty="0" smtClean="0">
                <a:cs typeface="Times New Roman" pitchFamily="18" charset="0"/>
              </a:rPr>
              <a:t>are </a:t>
            </a:r>
            <a:r>
              <a:rPr lang="en-US" sz="2000" dirty="0" err="1" smtClean="0">
                <a:cs typeface="Times New Roman" pitchFamily="18" charset="0"/>
              </a:rPr>
              <a:t>stateful</a:t>
            </a:r>
            <a:r>
              <a:rPr lang="en-US" sz="2000" dirty="0" smtClean="0">
                <a:cs typeface="Times New Roman" pitchFamily="18" charset="0"/>
              </a:rPr>
              <a:t> inspection firewalls, which, as described previously, monitor network connections between internal and external systems using state tables.</a:t>
            </a:r>
          </a:p>
          <a:p>
            <a:pPr algn="just"/>
            <a:r>
              <a:rPr lang="en-US" sz="2000" b="1" dirty="0" smtClean="0">
                <a:solidFill>
                  <a:schemeClr val="accent1"/>
                </a:solidFill>
                <a:cs typeface="Times New Roman" pitchFamily="18" charset="0"/>
              </a:rPr>
              <a:t>Fourth </a:t>
            </a:r>
            <a:r>
              <a:rPr lang="en-US" sz="2000" b="1" dirty="0" smtClean="0">
                <a:solidFill>
                  <a:schemeClr val="accent1"/>
                </a:solidFill>
                <a:cs typeface="Times New Roman" pitchFamily="18" charset="0"/>
              </a:rPr>
              <a:t>generation firewalls, </a:t>
            </a:r>
            <a:r>
              <a:rPr lang="en-US" sz="2000" dirty="0" smtClean="0">
                <a:cs typeface="Times New Roman" pitchFamily="18" charset="0"/>
              </a:rPr>
              <a:t>which are also known as dynamic packet-filtering firewalls, allow only a particular packet with a particular source, destination, and port address to enter.</a:t>
            </a:r>
          </a:p>
          <a:p>
            <a:endParaRPr lang="en-US" sz="2000" dirty="0">
              <a:cs typeface="Times New Roman" pitchFamily="18" charset="0"/>
            </a:endParaRPr>
          </a:p>
        </p:txBody>
      </p:sp>
    </p:spTree>
    <p:extLst>
      <p:ext uri="{BB962C8B-B14F-4D97-AF65-F5344CB8AC3E}">
        <p14:creationId xmlns:p14="http://schemas.microsoft.com/office/powerpoint/2010/main" val="3255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7467600" cy="639762"/>
          </a:xfrm>
        </p:spPr>
        <p:txBody>
          <a:bodyPr>
            <a:normAutofit fontScale="90000"/>
          </a:bodyPr>
          <a:lstStyle/>
          <a:p>
            <a:r>
              <a:rPr lang="en-US" sz="3100" dirty="0">
                <a:solidFill>
                  <a:prstClr val="white"/>
                </a:solidFill>
                <a:cs typeface="Courier New" pitchFamily="49" charset="0"/>
              </a:rPr>
              <a:t>Firewalls Categorized by </a:t>
            </a:r>
            <a:r>
              <a:rPr lang="en-US" sz="3100" dirty="0" smtClean="0">
                <a:solidFill>
                  <a:prstClr val="white"/>
                </a:solidFill>
                <a:cs typeface="Courier New" pitchFamily="49" charset="0"/>
              </a:rPr>
              <a:t>Generation </a:t>
            </a:r>
            <a:r>
              <a:rPr lang="en-US" sz="2200" dirty="0" smtClean="0">
                <a:solidFill>
                  <a:prstClr val="white"/>
                </a:solidFill>
                <a:cs typeface="Courier New" pitchFamily="49" charset="0"/>
              </a:rPr>
              <a:t>(</a:t>
            </a:r>
            <a:r>
              <a:rPr lang="en-US" sz="2200" dirty="0">
                <a:solidFill>
                  <a:prstClr val="white"/>
                </a:solidFill>
                <a:cs typeface="Courier New" pitchFamily="49" charset="0"/>
              </a:rPr>
              <a:t>cont.)</a:t>
            </a:r>
            <a:endParaRPr lang="en-US" sz="2700" b="1" dirty="0">
              <a:latin typeface="Courier New" pitchFamily="49" charset="0"/>
              <a:cs typeface="Courier New" pitchFamily="49" charset="0"/>
            </a:endParaRPr>
          </a:p>
        </p:txBody>
      </p:sp>
      <p:sp>
        <p:nvSpPr>
          <p:cNvPr id="3" name="Content Placeholder 2"/>
          <p:cNvSpPr>
            <a:spLocks noGrp="1"/>
          </p:cNvSpPr>
          <p:nvPr>
            <p:ph idx="1"/>
          </p:nvPr>
        </p:nvSpPr>
        <p:spPr>
          <a:xfrm>
            <a:off x="457200" y="2514600"/>
            <a:ext cx="8229600" cy="4038600"/>
          </a:xfrm>
        </p:spPr>
        <p:txBody>
          <a:bodyPr>
            <a:normAutofit/>
          </a:bodyPr>
          <a:lstStyle/>
          <a:p>
            <a:pPr algn="just"/>
            <a:r>
              <a:rPr lang="en-US" sz="2000" b="1" dirty="0" smtClean="0">
                <a:solidFill>
                  <a:schemeClr val="accent1"/>
                </a:solidFill>
                <a:cs typeface="Times New Roman" pitchFamily="18" charset="0"/>
              </a:rPr>
              <a:t>Fifth generation firewalls </a:t>
            </a:r>
            <a:r>
              <a:rPr lang="en-US" sz="2000" dirty="0" smtClean="0">
                <a:cs typeface="Times New Roman" pitchFamily="18" charset="0"/>
              </a:rPr>
              <a:t>include the kernel proxy, a specialized form that works under Windows NT Executive, which is the kernel of Windows NT. </a:t>
            </a:r>
          </a:p>
          <a:p>
            <a:pPr algn="just"/>
            <a:r>
              <a:rPr lang="en-US" sz="2000" dirty="0" smtClean="0">
                <a:cs typeface="Times New Roman" pitchFamily="18" charset="0"/>
              </a:rPr>
              <a:t>This </a:t>
            </a:r>
            <a:r>
              <a:rPr lang="en-US" sz="2000" dirty="0" smtClean="0">
                <a:cs typeface="Times New Roman" pitchFamily="18" charset="0"/>
              </a:rPr>
              <a:t>type of firewall evaluates packets at multiple layers of the protocol stack, by checking security in the kernel as data is passed up and down the stack. </a:t>
            </a:r>
          </a:p>
          <a:p>
            <a:pPr algn="just"/>
            <a:r>
              <a:rPr lang="en-US" sz="2000" dirty="0" smtClean="0">
                <a:cs typeface="Times New Roman" pitchFamily="18" charset="0"/>
              </a:rPr>
              <a:t>Cisco </a:t>
            </a:r>
            <a:r>
              <a:rPr lang="en-US" sz="2000" dirty="0" smtClean="0">
                <a:cs typeface="Times New Roman" pitchFamily="18" charset="0"/>
              </a:rPr>
              <a:t>implements this technology in the security kernel of its </a:t>
            </a:r>
            <a:r>
              <a:rPr lang="en-US" sz="2000" dirty="0" err="1" smtClean="0">
                <a:cs typeface="Times New Roman" pitchFamily="18" charset="0"/>
              </a:rPr>
              <a:t>Centri</a:t>
            </a:r>
            <a:r>
              <a:rPr lang="en-US" sz="2000" dirty="0" smtClean="0">
                <a:cs typeface="Times New Roman" pitchFamily="18" charset="0"/>
              </a:rPr>
              <a:t> Firewall.</a:t>
            </a:r>
            <a:endParaRPr lang="en-US" sz="2000" dirty="0">
              <a:cs typeface="Times New Roman" pitchFamily="18" charset="0"/>
            </a:endParaRPr>
          </a:p>
        </p:txBody>
      </p:sp>
    </p:spTree>
    <p:extLst>
      <p:ext uri="{BB962C8B-B14F-4D97-AF65-F5344CB8AC3E}">
        <p14:creationId xmlns:p14="http://schemas.microsoft.com/office/powerpoint/2010/main" val="3255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934200" cy="914400"/>
          </a:xfrm>
        </p:spPr>
        <p:txBody>
          <a:bodyPr>
            <a:normAutofit/>
          </a:bodyPr>
          <a:lstStyle/>
          <a:p>
            <a:r>
              <a:rPr lang="en-US" b="1" dirty="0" smtClean="0">
                <a:cs typeface="Courier New" pitchFamily="49" charset="0"/>
              </a:rPr>
              <a:t>Virtual Private Networks (VPNs)</a:t>
            </a:r>
          </a:p>
        </p:txBody>
      </p:sp>
      <p:sp>
        <p:nvSpPr>
          <p:cNvPr id="3" name="Content Placeholder 2"/>
          <p:cNvSpPr>
            <a:spLocks noGrp="1"/>
          </p:cNvSpPr>
          <p:nvPr>
            <p:ph idx="1"/>
          </p:nvPr>
        </p:nvSpPr>
        <p:spPr>
          <a:xfrm>
            <a:off x="457200" y="2286000"/>
            <a:ext cx="8229600" cy="4267200"/>
          </a:xfrm>
        </p:spPr>
        <p:txBody>
          <a:bodyPr>
            <a:normAutofit/>
          </a:bodyPr>
          <a:lstStyle/>
          <a:p>
            <a:pPr marL="0" indent="0" algn="just">
              <a:buNone/>
            </a:pPr>
            <a:r>
              <a:rPr lang="en-US" sz="2000" dirty="0">
                <a:cs typeface="Times New Roman" pitchFamily="18" charset="0"/>
              </a:rPr>
              <a:t>Virtual private networks are implementations of cryptographic technology. </a:t>
            </a:r>
            <a:endParaRPr lang="en-US" sz="2000" dirty="0" smtClean="0">
              <a:cs typeface="Times New Roman" pitchFamily="18" charset="0"/>
            </a:endParaRPr>
          </a:p>
          <a:p>
            <a:pPr algn="just"/>
            <a:r>
              <a:rPr lang="en-US" sz="2000" dirty="0" smtClean="0">
                <a:solidFill>
                  <a:schemeClr val="accent1"/>
                </a:solidFill>
                <a:cs typeface="Times New Roman" pitchFamily="18" charset="0"/>
              </a:rPr>
              <a:t>A </a:t>
            </a:r>
            <a:r>
              <a:rPr lang="en-US" sz="2000" b="1" dirty="0">
                <a:solidFill>
                  <a:schemeClr val="accent1"/>
                </a:solidFill>
                <a:cs typeface="Times New Roman" pitchFamily="18" charset="0"/>
              </a:rPr>
              <a:t>virtual private network (VPN) </a:t>
            </a:r>
            <a:r>
              <a:rPr lang="en-US" sz="2000" dirty="0">
                <a:cs typeface="Times New Roman" pitchFamily="18" charset="0"/>
              </a:rPr>
              <a:t>is a private and secure network connection between systems that uses the data communication capability of an unsecured and public network. </a:t>
            </a:r>
            <a:endParaRPr lang="en-US" sz="2000" dirty="0" smtClean="0">
              <a:cs typeface="Times New Roman" pitchFamily="18" charset="0"/>
            </a:endParaRPr>
          </a:p>
          <a:p>
            <a:pPr algn="just"/>
            <a:r>
              <a:rPr lang="en-US" sz="2000" dirty="0" smtClean="0">
                <a:cs typeface="Times New Roman" pitchFamily="18" charset="0"/>
              </a:rPr>
              <a:t>The </a:t>
            </a:r>
            <a:r>
              <a:rPr lang="en-US" sz="2000" dirty="0">
                <a:cs typeface="Times New Roman" pitchFamily="18" charset="0"/>
              </a:rPr>
              <a:t>Virtual Private Network Consortium (VPNC) (</a:t>
            </a:r>
            <a:r>
              <a:rPr lang="en-US" sz="2000" i="1" dirty="0">
                <a:cs typeface="Times New Roman" pitchFamily="18" charset="0"/>
                <a:hlinkClick r:id="rId2"/>
              </a:rPr>
              <a:t>www.vpnc</a:t>
            </a:r>
            <a:r>
              <a:rPr lang="en-US" sz="2000" i="1" dirty="0">
                <a:cs typeface="Times New Roman" pitchFamily="18" charset="0"/>
              </a:rPr>
              <a:t>. org) defines a VPN as “a private data network that makes use of the public </a:t>
            </a:r>
            <a:r>
              <a:rPr lang="en-US" sz="2000" i="1" dirty="0">
                <a:solidFill>
                  <a:schemeClr val="accent1"/>
                </a:solidFill>
                <a:cs typeface="Times New Roman" pitchFamily="18" charset="0"/>
              </a:rPr>
              <a:t>telecommunication </a:t>
            </a:r>
            <a:r>
              <a:rPr lang="en-US" sz="2000" dirty="0">
                <a:solidFill>
                  <a:schemeClr val="accent1"/>
                </a:solidFill>
                <a:cs typeface="Times New Roman" pitchFamily="18" charset="0"/>
              </a:rPr>
              <a:t>infrastructure, maintaining privacy through the use of a tunneling protocol and security procedures</a:t>
            </a:r>
            <a:r>
              <a:rPr lang="en-US" sz="2000" dirty="0">
                <a:cs typeface="Times New Roman" pitchFamily="18" charset="0"/>
              </a:rPr>
              <a:t>.” </a:t>
            </a:r>
            <a:endParaRPr lang="en-US" sz="2000" dirty="0" smtClean="0">
              <a:cs typeface="Times New Roman" pitchFamily="18" charset="0"/>
            </a:endParaRPr>
          </a:p>
          <a:p>
            <a:pPr algn="just"/>
            <a:endParaRPr lang="en-US" sz="2000" dirty="0">
              <a:cs typeface="Times New Roman" pitchFamily="18" charset="0"/>
            </a:endParaRPr>
          </a:p>
        </p:txBody>
      </p:sp>
    </p:spTree>
    <p:extLst>
      <p:ext uri="{BB962C8B-B14F-4D97-AF65-F5344CB8AC3E}">
        <p14:creationId xmlns:p14="http://schemas.microsoft.com/office/powerpoint/2010/main" val="3255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906430" cy="709865"/>
          </a:xfrm>
        </p:spPr>
        <p:txBody>
          <a:bodyPr/>
          <a:lstStyle/>
          <a:p>
            <a:r>
              <a:rPr lang="en-US" sz="2800" dirty="0">
                <a:solidFill>
                  <a:prstClr val="white"/>
                </a:solidFill>
                <a:cs typeface="Courier New" pitchFamily="49" charset="0"/>
              </a:rPr>
              <a:t>Virtual Private Networks (VPNs</a:t>
            </a:r>
            <a:r>
              <a:rPr lang="en-US" sz="2800" dirty="0" smtClean="0">
                <a:solidFill>
                  <a:prstClr val="white"/>
                </a:solidFill>
                <a:cs typeface="Courier New" pitchFamily="49" charset="0"/>
              </a:rPr>
              <a:t>) </a:t>
            </a:r>
            <a:r>
              <a:rPr lang="en-US" sz="2000" dirty="0" smtClean="0">
                <a:solidFill>
                  <a:prstClr val="white"/>
                </a:solidFill>
                <a:cs typeface="Courier New" pitchFamily="49" charset="0"/>
              </a:rPr>
              <a:t>(cont.)</a:t>
            </a:r>
            <a:endParaRPr lang="en-US" sz="2000" dirty="0"/>
          </a:p>
        </p:txBody>
      </p:sp>
      <p:sp>
        <p:nvSpPr>
          <p:cNvPr id="3" name="Content Placeholder 2"/>
          <p:cNvSpPr>
            <a:spLocks noGrp="1"/>
          </p:cNvSpPr>
          <p:nvPr>
            <p:ph idx="1"/>
          </p:nvPr>
        </p:nvSpPr>
        <p:spPr>
          <a:xfrm>
            <a:off x="381000" y="2235200"/>
            <a:ext cx="2043918" cy="3530600"/>
          </a:xfrm>
        </p:spPr>
        <p:txBody>
          <a:bodyPr>
            <a:normAutofit/>
          </a:bodyPr>
          <a:lstStyle/>
          <a:p>
            <a:pPr marL="0" indent="0">
              <a:buNone/>
            </a:pPr>
            <a:r>
              <a:rPr lang="en-US" b="1" dirty="0">
                <a:solidFill>
                  <a:schemeClr val="accent1"/>
                </a:solidFill>
              </a:rPr>
              <a:t>VPN Benefits:</a:t>
            </a:r>
          </a:p>
          <a:p>
            <a:r>
              <a:rPr lang="en-US" dirty="0"/>
              <a:t>Cost Savings</a:t>
            </a:r>
          </a:p>
          <a:p>
            <a:r>
              <a:rPr lang="en-US" dirty="0"/>
              <a:t>Security</a:t>
            </a:r>
          </a:p>
          <a:p>
            <a:r>
              <a:rPr lang="en-US" dirty="0"/>
              <a:t>Scalability</a:t>
            </a:r>
          </a:p>
          <a:p>
            <a:r>
              <a:rPr lang="en-US" dirty="0"/>
              <a:t>Compatibility</a:t>
            </a:r>
          </a:p>
          <a:p>
            <a:endParaRPr lang="en-US" dirty="0"/>
          </a:p>
        </p:txBody>
      </p:sp>
      <p:pic>
        <p:nvPicPr>
          <p:cNvPr id="4" name="Picture 3"/>
          <p:cNvPicPr>
            <a:picLocks noChangeAspect="1"/>
          </p:cNvPicPr>
          <p:nvPr/>
        </p:nvPicPr>
        <p:blipFill>
          <a:blip r:embed="rId2"/>
          <a:stretch>
            <a:fillRect/>
          </a:stretch>
        </p:blipFill>
        <p:spPr>
          <a:xfrm>
            <a:off x="2424919" y="2337026"/>
            <a:ext cx="6414282" cy="4216173"/>
          </a:xfrm>
          <a:prstGeom prst="rect">
            <a:avLst/>
          </a:prstGeom>
        </p:spPr>
      </p:pic>
    </p:spTree>
    <p:extLst>
      <p:ext uri="{BB962C8B-B14F-4D97-AF65-F5344CB8AC3E}">
        <p14:creationId xmlns:p14="http://schemas.microsoft.com/office/powerpoint/2010/main" val="645023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7098"/>
            <a:ext cx="7543800" cy="709865"/>
          </a:xfrm>
        </p:spPr>
        <p:txBody>
          <a:bodyPr/>
          <a:lstStyle/>
          <a:p>
            <a:r>
              <a:rPr lang="en-US" dirty="0"/>
              <a:t>Virtual Private </a:t>
            </a:r>
            <a:r>
              <a:rPr lang="en-US" dirty="0" smtClean="0"/>
              <a:t>Networks | </a:t>
            </a:r>
            <a:r>
              <a:rPr lang="en-US" sz="2400" dirty="0" smtClean="0"/>
              <a:t>VPN Types </a:t>
            </a:r>
            <a:endParaRPr lang="en-US" dirty="0"/>
          </a:p>
        </p:txBody>
      </p:sp>
      <p:sp>
        <p:nvSpPr>
          <p:cNvPr id="5" name="Content Placeholder 4"/>
          <p:cNvSpPr>
            <a:spLocks noGrp="1"/>
          </p:cNvSpPr>
          <p:nvPr>
            <p:ph idx="1"/>
          </p:nvPr>
        </p:nvSpPr>
        <p:spPr>
          <a:xfrm>
            <a:off x="864382" y="2209800"/>
            <a:ext cx="6345260" cy="3810000"/>
          </a:xfrm>
        </p:spPr>
        <p:txBody>
          <a:bodyPr>
            <a:normAutofit/>
          </a:bodyPr>
          <a:lstStyle/>
          <a:p>
            <a:r>
              <a:rPr lang="en-US" sz="2000" b="1" dirty="0" smtClean="0">
                <a:solidFill>
                  <a:schemeClr val="accent1"/>
                </a:solidFill>
              </a:rPr>
              <a:t>Remote Access / Users VPN</a:t>
            </a:r>
            <a:endParaRPr lang="en-US" sz="2000" b="1" dirty="0">
              <a:solidFill>
                <a:schemeClr val="accent1"/>
              </a:solidFill>
            </a:endParaRPr>
          </a:p>
        </p:txBody>
      </p:sp>
      <p:pic>
        <p:nvPicPr>
          <p:cNvPr id="6" name="Picture 5"/>
          <p:cNvPicPr>
            <a:picLocks noChangeAspect="1"/>
          </p:cNvPicPr>
          <p:nvPr/>
        </p:nvPicPr>
        <p:blipFill>
          <a:blip r:embed="rId2"/>
          <a:stretch>
            <a:fillRect/>
          </a:stretch>
        </p:blipFill>
        <p:spPr>
          <a:xfrm>
            <a:off x="762000" y="2971800"/>
            <a:ext cx="7370328" cy="3276601"/>
          </a:xfrm>
          <a:prstGeom prst="rect">
            <a:avLst/>
          </a:prstGeom>
        </p:spPr>
      </p:pic>
    </p:spTree>
    <p:extLst>
      <p:ext uri="{BB962C8B-B14F-4D97-AF65-F5344CB8AC3E}">
        <p14:creationId xmlns:p14="http://schemas.microsoft.com/office/powerpoint/2010/main" val="2555885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27098"/>
            <a:ext cx="7924800" cy="709865"/>
          </a:xfrm>
        </p:spPr>
        <p:txBody>
          <a:bodyPr/>
          <a:lstStyle/>
          <a:p>
            <a:r>
              <a:rPr lang="en-US" dirty="0">
                <a:solidFill>
                  <a:prstClr val="white"/>
                </a:solidFill>
              </a:rPr>
              <a:t>Virtual Private Networks | </a:t>
            </a:r>
            <a:r>
              <a:rPr lang="en-US" sz="2400" dirty="0">
                <a:solidFill>
                  <a:prstClr val="white"/>
                </a:solidFill>
              </a:rPr>
              <a:t>VPN </a:t>
            </a:r>
            <a:r>
              <a:rPr lang="en-US" sz="2400" dirty="0" smtClean="0">
                <a:solidFill>
                  <a:prstClr val="white"/>
                </a:solidFill>
              </a:rPr>
              <a:t>Types (cont.) </a:t>
            </a:r>
            <a:endParaRPr lang="en-US" dirty="0"/>
          </a:p>
        </p:txBody>
      </p:sp>
      <p:sp>
        <p:nvSpPr>
          <p:cNvPr id="3" name="Content Placeholder 2"/>
          <p:cNvSpPr>
            <a:spLocks noGrp="1"/>
          </p:cNvSpPr>
          <p:nvPr>
            <p:ph idx="1"/>
          </p:nvPr>
        </p:nvSpPr>
        <p:spPr>
          <a:xfrm>
            <a:off x="864382" y="2286000"/>
            <a:ext cx="6345260" cy="3733800"/>
          </a:xfrm>
        </p:spPr>
        <p:txBody>
          <a:bodyPr/>
          <a:lstStyle/>
          <a:p>
            <a:r>
              <a:rPr lang="en-US" sz="2000" b="1" dirty="0">
                <a:solidFill>
                  <a:schemeClr val="accent1"/>
                </a:solidFill>
              </a:rPr>
              <a:t>Site-to-Site VPN Access</a:t>
            </a:r>
          </a:p>
          <a:p>
            <a:endParaRPr lang="en-US" dirty="0"/>
          </a:p>
        </p:txBody>
      </p:sp>
      <p:pic>
        <p:nvPicPr>
          <p:cNvPr id="4" name="Picture 3"/>
          <p:cNvPicPr>
            <a:picLocks noChangeAspect="1"/>
          </p:cNvPicPr>
          <p:nvPr/>
        </p:nvPicPr>
        <p:blipFill>
          <a:blip r:embed="rId2"/>
          <a:stretch>
            <a:fillRect/>
          </a:stretch>
        </p:blipFill>
        <p:spPr>
          <a:xfrm>
            <a:off x="609600" y="2971800"/>
            <a:ext cx="7645400" cy="3276600"/>
          </a:xfrm>
          <a:prstGeom prst="rect">
            <a:avLst/>
          </a:prstGeom>
        </p:spPr>
      </p:pic>
    </p:spTree>
    <p:extLst>
      <p:ext uri="{BB962C8B-B14F-4D97-AF65-F5344CB8AC3E}">
        <p14:creationId xmlns:p14="http://schemas.microsoft.com/office/powerpoint/2010/main" val="2814963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818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fontScale="92500" lnSpcReduction="20000"/>
          </a:bodyPr>
          <a:lstStyle/>
          <a:p>
            <a:pPr algn="just"/>
            <a:r>
              <a:rPr lang="en-US" sz="2200" dirty="0">
                <a:cs typeface="Times New Roman" pitchFamily="18" charset="0"/>
              </a:rPr>
              <a:t>VPNs are commonly used to securely extend an organization’s internal network connections to remote locations. </a:t>
            </a:r>
            <a:endParaRPr lang="en-US" sz="2200" dirty="0" smtClean="0">
              <a:cs typeface="Times New Roman" pitchFamily="18" charset="0"/>
            </a:endParaRPr>
          </a:p>
          <a:p>
            <a:pPr marL="0" indent="0" algn="just">
              <a:buNone/>
            </a:pPr>
            <a:r>
              <a:rPr lang="en-US" sz="2200" dirty="0" smtClean="0">
                <a:cs typeface="Times New Roman" pitchFamily="18" charset="0"/>
              </a:rPr>
              <a:t>The </a:t>
            </a:r>
            <a:r>
              <a:rPr lang="en-US" sz="2200" dirty="0">
                <a:cs typeface="Times New Roman" pitchFamily="18" charset="0"/>
              </a:rPr>
              <a:t>VPNC defines three VPN technologies: </a:t>
            </a:r>
            <a:endParaRPr lang="en-US" sz="2200" dirty="0" smtClean="0">
              <a:cs typeface="Times New Roman" pitchFamily="18" charset="0"/>
            </a:endParaRPr>
          </a:p>
          <a:p>
            <a:pPr lvl="2" algn="just"/>
            <a:r>
              <a:rPr lang="en-US" sz="2200" dirty="0" smtClean="0">
                <a:solidFill>
                  <a:schemeClr val="accent1"/>
                </a:solidFill>
                <a:cs typeface="Times New Roman" pitchFamily="18" charset="0"/>
              </a:rPr>
              <a:t>trusted VPNs</a:t>
            </a:r>
          </a:p>
          <a:p>
            <a:pPr lvl="2" algn="just"/>
            <a:r>
              <a:rPr lang="en-US" sz="2200" dirty="0" smtClean="0">
                <a:solidFill>
                  <a:schemeClr val="accent1"/>
                </a:solidFill>
                <a:cs typeface="Times New Roman" pitchFamily="18" charset="0"/>
              </a:rPr>
              <a:t>secure VPNs </a:t>
            </a:r>
          </a:p>
          <a:p>
            <a:pPr lvl="2" algn="just"/>
            <a:r>
              <a:rPr lang="en-US" sz="2200" dirty="0" smtClean="0">
                <a:solidFill>
                  <a:schemeClr val="accent1"/>
                </a:solidFill>
                <a:cs typeface="Times New Roman" pitchFamily="18" charset="0"/>
              </a:rPr>
              <a:t>hybrid </a:t>
            </a:r>
            <a:r>
              <a:rPr lang="en-US" sz="2200" dirty="0">
                <a:solidFill>
                  <a:schemeClr val="accent1"/>
                </a:solidFill>
                <a:cs typeface="Times New Roman" pitchFamily="18" charset="0"/>
              </a:rPr>
              <a:t>VPNs. </a:t>
            </a:r>
            <a:endParaRPr lang="en-US" sz="2200" dirty="0" smtClean="0">
              <a:solidFill>
                <a:schemeClr val="accent1"/>
              </a:solidFill>
              <a:cs typeface="Times New Roman" pitchFamily="18" charset="0"/>
            </a:endParaRPr>
          </a:p>
          <a:p>
            <a:pPr algn="just"/>
            <a:r>
              <a:rPr lang="en-US" sz="2200" dirty="0" smtClean="0">
                <a:cs typeface="Times New Roman" pitchFamily="18" charset="0"/>
              </a:rPr>
              <a:t>A </a:t>
            </a:r>
            <a:r>
              <a:rPr lang="en-US" sz="2200" b="1" dirty="0">
                <a:solidFill>
                  <a:schemeClr val="accent1"/>
                </a:solidFill>
                <a:cs typeface="Times New Roman" pitchFamily="18" charset="0"/>
              </a:rPr>
              <a:t>trusted VPN</a:t>
            </a:r>
            <a:r>
              <a:rPr lang="en-US" sz="2200" b="1" dirty="0">
                <a:cs typeface="Times New Roman" pitchFamily="18" charset="0"/>
              </a:rPr>
              <a:t>, </a:t>
            </a:r>
            <a:r>
              <a:rPr lang="en-US" sz="2200" dirty="0">
                <a:cs typeface="Times New Roman" pitchFamily="18" charset="0"/>
              </a:rPr>
              <a:t>also known as a legacy VPN, uses leased circuits from a service provider and conducts packet switching over these leased circuits. </a:t>
            </a:r>
            <a:endParaRPr lang="en-US" sz="2200" dirty="0" smtClean="0">
              <a:cs typeface="Times New Roman" pitchFamily="18" charset="0"/>
            </a:endParaRPr>
          </a:p>
          <a:p>
            <a:pPr algn="just"/>
            <a:r>
              <a:rPr lang="en-US" sz="2200" dirty="0" smtClean="0">
                <a:cs typeface="Times New Roman" pitchFamily="18" charset="0"/>
              </a:rPr>
              <a:t>The </a:t>
            </a:r>
            <a:r>
              <a:rPr lang="en-US" sz="2200" dirty="0">
                <a:cs typeface="Times New Roman" pitchFamily="18" charset="0"/>
              </a:rPr>
              <a:t>organization must trust the service provider, who provides contractual assurance that no one else is allowed to use these circuits and that the circuits are properly maintained and protected—hence the name </a:t>
            </a:r>
            <a:r>
              <a:rPr lang="en-US" sz="2200" i="1" dirty="0">
                <a:cs typeface="Times New Roman" pitchFamily="18" charset="0"/>
              </a:rPr>
              <a:t>trusted VPN</a:t>
            </a:r>
            <a:r>
              <a:rPr lang="en-US" sz="2000" i="1" dirty="0">
                <a:cs typeface="Times New Roman" pitchFamily="18" charset="0"/>
              </a:rPr>
              <a:t>. </a:t>
            </a:r>
            <a:endParaRPr lang="en-US" sz="2000" dirty="0">
              <a:cs typeface="Times New Roman" pitchFamily="18" charset="0"/>
            </a:endParaRPr>
          </a:p>
        </p:txBody>
      </p:sp>
    </p:spTree>
    <p:extLst>
      <p:ext uri="{BB962C8B-B14F-4D97-AF65-F5344CB8AC3E}">
        <p14:creationId xmlns:p14="http://schemas.microsoft.com/office/powerpoint/2010/main" val="3255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6781800" cy="715962"/>
          </a:xfrm>
        </p:spPr>
        <p:txBody>
          <a:bodyPr>
            <a:normAutofit/>
          </a:bodyPr>
          <a:lstStyle/>
          <a:p>
            <a:r>
              <a:rPr lang="en-US" b="1" dirty="0" smtClean="0">
                <a:cs typeface="Courier New" pitchFamily="49" charset="0"/>
              </a:rPr>
              <a:t>Authentication</a:t>
            </a:r>
            <a:endParaRPr lang="en-US" b="1" dirty="0">
              <a:cs typeface="Courier New" pitchFamily="49" charset="0"/>
            </a:endParaRPr>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1" dirty="0" smtClean="0">
                <a:cs typeface="Times New Roman" pitchFamily="18" charset="0"/>
              </a:rPr>
              <a:t>Authentication </a:t>
            </a:r>
            <a:r>
              <a:rPr lang="en-US" sz="2000" dirty="0" smtClean="0">
                <a:cs typeface="Times New Roman" pitchFamily="18" charset="0"/>
              </a:rPr>
              <a:t>is the process of validating a supplicant’s purported identity. </a:t>
            </a:r>
          </a:p>
          <a:p>
            <a:pPr algn="just"/>
            <a:r>
              <a:rPr lang="en-US" sz="2000" dirty="0" smtClean="0">
                <a:cs typeface="Times New Roman" pitchFamily="18" charset="0"/>
              </a:rPr>
              <a:t>There are three widely used authentication mechanisms, or </a:t>
            </a:r>
            <a:r>
              <a:rPr lang="en-US" sz="2000" b="1" dirty="0" smtClean="0">
                <a:cs typeface="Times New Roman" pitchFamily="18" charset="0"/>
              </a:rPr>
              <a:t>authentication factors:</a:t>
            </a:r>
          </a:p>
          <a:p>
            <a:pPr lvl="2" algn="just"/>
            <a:r>
              <a:rPr lang="en-US" sz="2000" dirty="0" smtClean="0">
                <a:cs typeface="Times New Roman" pitchFamily="18" charset="0"/>
              </a:rPr>
              <a:t>Something a supplicant knows</a:t>
            </a:r>
          </a:p>
          <a:p>
            <a:pPr lvl="2" algn="just"/>
            <a:r>
              <a:rPr lang="en-US" sz="2000" dirty="0" smtClean="0">
                <a:cs typeface="Times New Roman" pitchFamily="18" charset="0"/>
              </a:rPr>
              <a:t>Something a supplicant has</a:t>
            </a:r>
          </a:p>
          <a:p>
            <a:pPr lvl="2" algn="just"/>
            <a:r>
              <a:rPr lang="en-US" sz="2000" dirty="0" smtClean="0">
                <a:cs typeface="Times New Roman" pitchFamily="18" charset="0"/>
              </a:rPr>
              <a:t>Something a supplicant is</a:t>
            </a:r>
          </a:p>
          <a:p>
            <a:endParaRPr lang="en-US" sz="2000" dirty="0">
              <a:cs typeface="Times New Roman" pitchFamily="18" charset="0"/>
            </a:endParaRPr>
          </a:p>
        </p:txBody>
      </p:sp>
    </p:spTree>
    <p:extLst>
      <p:ext uri="{BB962C8B-B14F-4D97-AF65-F5344CB8AC3E}">
        <p14:creationId xmlns:p14="http://schemas.microsoft.com/office/powerpoint/2010/main" val="29491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056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b="1" i="1" dirty="0">
                <a:solidFill>
                  <a:schemeClr val="accent1"/>
                </a:solidFill>
                <a:cs typeface="Times New Roman" pitchFamily="18" charset="0"/>
              </a:rPr>
              <a:t>Secure VPNs use security protocols </a:t>
            </a:r>
            <a:r>
              <a:rPr lang="en-US" sz="2000" i="1" dirty="0">
                <a:cs typeface="Times New Roman" pitchFamily="18" charset="0"/>
              </a:rPr>
              <a:t>and</a:t>
            </a:r>
            <a:r>
              <a:rPr lang="en-US" sz="2000" b="1" i="1" dirty="0">
                <a:cs typeface="Times New Roman" pitchFamily="18" charset="0"/>
              </a:rPr>
              <a:t> </a:t>
            </a:r>
            <a:r>
              <a:rPr lang="en-US" sz="2000" dirty="0">
                <a:cs typeface="Times New Roman" pitchFamily="18" charset="0"/>
              </a:rPr>
              <a:t>encrypt traffic transmitted across unsecured public networks like the Internet</a:t>
            </a:r>
            <a:r>
              <a:rPr lang="en-US" sz="2000" dirty="0" smtClean="0">
                <a:cs typeface="Times New Roman" pitchFamily="18" charset="0"/>
              </a:rPr>
              <a:t>.</a:t>
            </a:r>
          </a:p>
          <a:p>
            <a:pPr marL="0" indent="0" algn="just">
              <a:buNone/>
            </a:pPr>
            <a:r>
              <a:rPr lang="en-US" sz="2000" dirty="0" smtClean="0">
                <a:cs typeface="Times New Roman" pitchFamily="18" charset="0"/>
              </a:rPr>
              <a:t> </a:t>
            </a:r>
            <a:r>
              <a:rPr lang="en-US" sz="2000" dirty="0" smtClean="0">
                <a:solidFill>
                  <a:schemeClr val="accent1"/>
                </a:solidFill>
                <a:cs typeface="Times New Roman" pitchFamily="18" charset="0"/>
              </a:rPr>
              <a:t>A </a:t>
            </a:r>
            <a:r>
              <a:rPr lang="en-US" sz="2000" b="1" dirty="0">
                <a:solidFill>
                  <a:schemeClr val="accent1"/>
                </a:solidFill>
                <a:cs typeface="Times New Roman" pitchFamily="18" charset="0"/>
              </a:rPr>
              <a:t>hybrid VPN </a:t>
            </a:r>
            <a:r>
              <a:rPr lang="en-US" sz="2000" dirty="0">
                <a:cs typeface="Times New Roman" pitchFamily="18" charset="0"/>
              </a:rPr>
              <a:t>combines the two, providing encrypted transmissions (as in secure VPN) over some or all of a trusted VPN network.</a:t>
            </a:r>
          </a:p>
          <a:p>
            <a:pPr algn="just"/>
            <a:endParaRPr lang="en-US" sz="2000" dirty="0">
              <a:cs typeface="Times New Roman" pitchFamily="18" charset="0"/>
            </a:endParaRPr>
          </a:p>
        </p:txBody>
      </p:sp>
    </p:spTree>
    <p:extLst>
      <p:ext uri="{BB962C8B-B14F-4D97-AF65-F5344CB8AC3E}">
        <p14:creationId xmlns:p14="http://schemas.microsoft.com/office/powerpoint/2010/main" val="3255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7058830" cy="709865"/>
          </a:xfrm>
        </p:spPr>
        <p:txBody>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dirty="0"/>
          </a:p>
        </p:txBody>
      </p:sp>
      <p:pic>
        <p:nvPicPr>
          <p:cNvPr id="4" name="Content Placeholder 3"/>
          <p:cNvPicPr>
            <a:picLocks noGrp="1" noChangeAspect="1"/>
          </p:cNvPicPr>
          <p:nvPr>
            <p:ph idx="1"/>
          </p:nvPr>
        </p:nvPicPr>
        <p:blipFill>
          <a:blip r:embed="rId2"/>
          <a:stretch>
            <a:fillRect/>
          </a:stretch>
        </p:blipFill>
        <p:spPr>
          <a:xfrm>
            <a:off x="1063804" y="2286000"/>
            <a:ext cx="7089596" cy="4318094"/>
          </a:xfrm>
          <a:prstGeom prst="rect">
            <a:avLst/>
          </a:prstGeom>
        </p:spPr>
      </p:pic>
    </p:spTree>
    <p:extLst>
      <p:ext uri="{BB962C8B-B14F-4D97-AF65-F5344CB8AC3E}">
        <p14:creationId xmlns:p14="http://schemas.microsoft.com/office/powerpoint/2010/main" val="39547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14400"/>
            <a:ext cx="64770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3886200"/>
          </a:xfrm>
        </p:spPr>
        <p:txBody>
          <a:bodyPr>
            <a:normAutofit/>
          </a:bodyPr>
          <a:lstStyle/>
          <a:p>
            <a:pPr algn="just"/>
            <a:r>
              <a:rPr lang="en-US" sz="2000" dirty="0">
                <a:cs typeface="Times New Roman" pitchFamily="18" charset="0"/>
              </a:rPr>
              <a:t>A VPN that proposes to offer a secure and reliable capability while relying on public networks must accomplish the following, regardless of the specific technologies and protocols being used</a:t>
            </a:r>
            <a:r>
              <a:rPr lang="en-US" sz="2000" dirty="0" smtClean="0">
                <a:cs typeface="Times New Roman" pitchFamily="18" charset="0"/>
              </a:rPr>
              <a:t>:</a:t>
            </a:r>
          </a:p>
          <a:p>
            <a:pPr algn="just"/>
            <a:r>
              <a:rPr lang="en-US" sz="2000" i="1" dirty="0" smtClean="0">
                <a:cs typeface="Times New Roman" pitchFamily="18" charset="0"/>
              </a:rPr>
              <a:t>Encapsulation </a:t>
            </a:r>
            <a:r>
              <a:rPr lang="en-US" sz="2000" dirty="0">
                <a:cs typeface="Times New Roman" pitchFamily="18" charset="0"/>
              </a:rPr>
              <a:t>of incoming and outgoing data, wherein the native protocol of the client is embedded within the frames of a protocol that can be routed over the public network and be usable by the server network environment</a:t>
            </a:r>
            <a:r>
              <a:rPr lang="en-US" sz="2000" dirty="0" smtClean="0">
                <a:cs typeface="Times New Roman" pitchFamily="18" charset="0"/>
              </a:rPr>
              <a:t>.</a:t>
            </a:r>
          </a:p>
          <a:p>
            <a:pPr algn="just"/>
            <a:endParaRPr lang="en-US" sz="2000" dirty="0">
              <a:cs typeface="Times New Roman" pitchFamily="18" charset="0"/>
            </a:endParaRPr>
          </a:p>
          <a:p>
            <a:pPr algn="just"/>
            <a:endParaRPr lang="en-US" sz="2000" dirty="0">
              <a:cs typeface="Times New Roman" pitchFamily="18" charset="0"/>
            </a:endParaRPr>
          </a:p>
        </p:txBody>
      </p:sp>
    </p:spTree>
    <p:extLst>
      <p:ext uri="{BB962C8B-B14F-4D97-AF65-F5344CB8AC3E}">
        <p14:creationId xmlns:p14="http://schemas.microsoft.com/office/powerpoint/2010/main" val="10485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66294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i="1" dirty="0">
                <a:cs typeface="Times New Roman" pitchFamily="18" charset="0"/>
              </a:rPr>
              <a:t>Encryption </a:t>
            </a:r>
            <a:r>
              <a:rPr lang="en-US" sz="2000" dirty="0">
                <a:cs typeface="Times New Roman" pitchFamily="18" charset="0"/>
              </a:rPr>
              <a:t>of incoming and outgoing data to keep the data contents private while in transit over the public network, but usable by the client and server computers and/or the local networks on both ends of the VPN connection</a:t>
            </a:r>
            <a:r>
              <a:rPr lang="en-US" sz="2000" dirty="0" smtClean="0">
                <a:cs typeface="Times New Roman" pitchFamily="18" charset="0"/>
              </a:rPr>
              <a:t>.</a:t>
            </a:r>
          </a:p>
          <a:p>
            <a:pPr algn="just"/>
            <a:r>
              <a:rPr lang="en-US" sz="2000" i="1" dirty="0" smtClean="0">
                <a:solidFill>
                  <a:schemeClr val="accent1"/>
                </a:solidFill>
                <a:cs typeface="Times New Roman" pitchFamily="18" charset="0"/>
              </a:rPr>
              <a:t>Authentication</a:t>
            </a:r>
            <a:r>
              <a:rPr lang="en-US" sz="2000" i="1" dirty="0" smtClean="0">
                <a:cs typeface="Times New Roman" pitchFamily="18" charset="0"/>
              </a:rPr>
              <a:t> </a:t>
            </a:r>
            <a:r>
              <a:rPr lang="en-US" sz="2000" dirty="0">
                <a:cs typeface="Times New Roman" pitchFamily="18" charset="0"/>
              </a:rPr>
              <a:t>of the remote computer and, perhaps, the remote user as well. Authentication and the subsequent authorization of the user to perform specific actions are predicated on accurate and reliable identification of the remote system and/or user.</a:t>
            </a:r>
          </a:p>
          <a:p>
            <a:pPr algn="just"/>
            <a:endParaRPr lang="en-US" sz="2000" dirty="0">
              <a:cs typeface="Times New Roman" pitchFamily="18" charset="0"/>
            </a:endParaRP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14400"/>
            <a:ext cx="64770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114800"/>
          </a:xfrm>
        </p:spPr>
        <p:txBody>
          <a:bodyPr>
            <a:normAutofit/>
          </a:bodyPr>
          <a:lstStyle/>
          <a:p>
            <a:pPr algn="just"/>
            <a:r>
              <a:rPr lang="en-US" sz="2000" dirty="0">
                <a:cs typeface="Times New Roman" pitchFamily="18" charset="0"/>
              </a:rPr>
              <a:t>In the most common implementation, a </a:t>
            </a:r>
            <a:r>
              <a:rPr lang="en-US" sz="2000" dirty="0">
                <a:solidFill>
                  <a:schemeClr val="accent1"/>
                </a:solidFill>
                <a:cs typeface="Times New Roman" pitchFamily="18" charset="0"/>
              </a:rPr>
              <a:t>VPN allows a user to turn the Internet into a private network</a:t>
            </a:r>
            <a:r>
              <a:rPr lang="en-US" sz="2000" dirty="0">
                <a:cs typeface="Times New Roman" pitchFamily="18" charset="0"/>
              </a:rPr>
              <a:t>. As you know, the Internet is anything but private. </a:t>
            </a:r>
            <a:endParaRPr lang="en-US" sz="2000" dirty="0" smtClean="0">
              <a:cs typeface="Times New Roman" pitchFamily="18" charset="0"/>
            </a:endParaRPr>
          </a:p>
          <a:p>
            <a:pPr algn="just"/>
            <a:r>
              <a:rPr lang="en-US" sz="2000" dirty="0" smtClean="0">
                <a:cs typeface="Times New Roman" pitchFamily="18" charset="0"/>
              </a:rPr>
              <a:t>However</a:t>
            </a:r>
            <a:r>
              <a:rPr lang="en-US" sz="2000" dirty="0">
                <a:cs typeface="Times New Roman" pitchFamily="18" charset="0"/>
              </a:rPr>
              <a:t>, an individual or organization can set up tunneling points across the Internet and send encrypted data back and forth, using the </a:t>
            </a:r>
            <a:r>
              <a:rPr lang="en-US" sz="2000" b="1" dirty="0">
                <a:solidFill>
                  <a:schemeClr val="accent1"/>
                </a:solidFill>
                <a:cs typeface="Times New Roman" pitchFamily="18" charset="0"/>
              </a:rPr>
              <a:t>IP-packet-within-an-IP-packet</a:t>
            </a:r>
            <a:r>
              <a:rPr lang="en-US" sz="2000" dirty="0">
                <a:cs typeface="Times New Roman" pitchFamily="18" charset="0"/>
              </a:rPr>
              <a:t> method to transmit data safely and securely</a:t>
            </a:r>
            <a:r>
              <a:rPr lang="en-US" sz="2000" dirty="0" smtClean="0">
                <a:cs typeface="Times New Roman" pitchFamily="18" charset="0"/>
              </a:rPr>
              <a:t>.</a:t>
            </a:r>
          </a:p>
          <a:p>
            <a:pPr algn="just"/>
            <a:r>
              <a:rPr lang="en-US" sz="2000" dirty="0" smtClean="0">
                <a:cs typeface="Times New Roman" pitchFamily="18" charset="0"/>
              </a:rPr>
              <a:t>VPNs </a:t>
            </a:r>
            <a:r>
              <a:rPr lang="en-US" sz="2000" dirty="0">
                <a:cs typeface="Times New Roman" pitchFamily="18" charset="0"/>
              </a:rPr>
              <a:t>are simple to set up and maintain and usually require only that the tunneling points be dual-homed—that is, connecting a private network to the Internet or to another outside connection point. </a:t>
            </a: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990600"/>
            <a:ext cx="6731000" cy="639762"/>
          </a:xfrm>
        </p:spPr>
        <p:txBody>
          <a:bodyPr>
            <a:normAutofit/>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4191000"/>
          </a:xfrm>
        </p:spPr>
        <p:txBody>
          <a:bodyPr>
            <a:normAutofit/>
          </a:bodyPr>
          <a:lstStyle/>
          <a:p>
            <a:pPr algn="just"/>
            <a:r>
              <a:rPr lang="en-US" sz="2000" dirty="0">
                <a:cs typeface="Times New Roman" pitchFamily="18" charset="0"/>
              </a:rPr>
              <a:t>There is VPN support built into most Microsoft server software, including NT and 2000, as well as client support for VPN services built into XP</a:t>
            </a:r>
            <a:r>
              <a:rPr lang="en-US" sz="2000" dirty="0" smtClean="0">
                <a:cs typeface="Times New Roman" pitchFamily="18" charset="0"/>
              </a:rPr>
              <a:t>.</a:t>
            </a:r>
          </a:p>
          <a:p>
            <a:pPr algn="just"/>
            <a:r>
              <a:rPr lang="en-US" sz="2000" dirty="0" smtClean="0">
                <a:cs typeface="Times New Roman" pitchFamily="18" charset="0"/>
              </a:rPr>
              <a:t>While </a:t>
            </a:r>
            <a:r>
              <a:rPr lang="en-US" sz="2000" dirty="0">
                <a:solidFill>
                  <a:schemeClr val="accent1"/>
                </a:solidFill>
                <a:cs typeface="Times New Roman" pitchFamily="18" charset="0"/>
              </a:rPr>
              <a:t>true private network services connections can cost hundreds of thousands of dollars to lease, configure, and maintain, a VPN can cost only a modest amount. </a:t>
            </a:r>
            <a:endParaRPr lang="en-US" sz="2000" dirty="0" smtClean="0">
              <a:solidFill>
                <a:schemeClr val="accent1"/>
              </a:solidFill>
              <a:cs typeface="Times New Roman" pitchFamily="18" charset="0"/>
            </a:endParaRPr>
          </a:p>
          <a:p>
            <a:pPr algn="just"/>
            <a:r>
              <a:rPr lang="en-US" sz="2000" dirty="0" smtClean="0">
                <a:cs typeface="Times New Roman" pitchFamily="18" charset="0"/>
              </a:rPr>
              <a:t>There </a:t>
            </a:r>
            <a:r>
              <a:rPr lang="en-US" sz="2000" dirty="0">
                <a:cs typeface="Times New Roman" pitchFamily="18" charset="0"/>
              </a:rPr>
              <a:t>are a number of ways to implement a VPN. </a:t>
            </a:r>
            <a:r>
              <a:rPr lang="en-US" sz="2000" b="1" dirty="0" err="1">
                <a:solidFill>
                  <a:schemeClr val="accent1"/>
                </a:solidFill>
                <a:cs typeface="Times New Roman" pitchFamily="18" charset="0"/>
              </a:rPr>
              <a:t>IPSec</a:t>
            </a:r>
            <a:r>
              <a:rPr lang="en-US" sz="2000" dirty="0">
                <a:cs typeface="Times New Roman" pitchFamily="18" charset="0"/>
              </a:rPr>
              <a:t>, the dominant protocol used in VPNs, uses either transport mode or tunnel mode. </a:t>
            </a:r>
            <a:endParaRPr lang="en-US" sz="2000" dirty="0" smtClean="0">
              <a:cs typeface="Times New Roman" pitchFamily="18" charset="0"/>
            </a:endParaRPr>
          </a:p>
          <a:p>
            <a:pPr algn="just"/>
            <a:r>
              <a:rPr lang="en-US" sz="2000" b="1" dirty="0" err="1" smtClean="0">
                <a:solidFill>
                  <a:schemeClr val="accent1"/>
                </a:solidFill>
                <a:cs typeface="Times New Roman" pitchFamily="18" charset="0"/>
              </a:rPr>
              <a:t>IPSec</a:t>
            </a:r>
            <a:r>
              <a:rPr lang="en-US" sz="2000" dirty="0" smtClean="0">
                <a:cs typeface="Times New Roman" pitchFamily="18" charset="0"/>
              </a:rPr>
              <a:t> </a:t>
            </a:r>
            <a:r>
              <a:rPr lang="en-US" sz="2000" dirty="0">
                <a:cs typeface="Times New Roman" pitchFamily="18" charset="0"/>
              </a:rPr>
              <a:t>can be used as a stand-alone protocol, or coupled with the Layer Two Tunneling Protocol (L2TP).</a:t>
            </a:r>
          </a:p>
          <a:p>
            <a:pPr algn="just"/>
            <a:endParaRPr lang="en-US" sz="2000" dirty="0">
              <a:cs typeface="Times New Roman" pitchFamily="18" charset="0"/>
            </a:endParaRP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7135030" cy="709865"/>
          </a:xfrm>
        </p:spPr>
        <p:txBody>
          <a:bodyPr/>
          <a:lstStyle/>
          <a:p>
            <a:r>
              <a:rPr lang="en-US" sz="2800" dirty="0">
                <a:solidFill>
                  <a:prstClr val="white"/>
                </a:solidFill>
                <a:cs typeface="Courier New" pitchFamily="49" charset="0"/>
              </a:rPr>
              <a:t>Virtual Private Networks (VPNs) </a:t>
            </a:r>
            <a:r>
              <a:rPr lang="en-US" sz="2000" dirty="0">
                <a:solidFill>
                  <a:prstClr val="white"/>
                </a:solidFill>
                <a:cs typeface="Courier New" pitchFamily="49" charset="0"/>
              </a:rPr>
              <a:t>(cont.)</a:t>
            </a:r>
            <a:endParaRPr lang="en-US" dirty="0"/>
          </a:p>
        </p:txBody>
      </p:sp>
      <p:pic>
        <p:nvPicPr>
          <p:cNvPr id="4" name="Content Placeholder 3"/>
          <p:cNvPicPr>
            <a:picLocks noGrp="1" noChangeAspect="1"/>
          </p:cNvPicPr>
          <p:nvPr>
            <p:ph idx="1"/>
          </p:nvPr>
        </p:nvPicPr>
        <p:blipFill>
          <a:blip r:embed="rId2"/>
          <a:stretch>
            <a:fillRect/>
          </a:stretch>
        </p:blipFill>
        <p:spPr>
          <a:xfrm>
            <a:off x="1371600" y="2105364"/>
            <a:ext cx="6464277" cy="4727236"/>
          </a:xfrm>
          <a:prstGeom prst="rect">
            <a:avLst/>
          </a:prstGeom>
        </p:spPr>
      </p:pic>
    </p:spTree>
    <p:extLst>
      <p:ext uri="{BB962C8B-B14F-4D97-AF65-F5344CB8AC3E}">
        <p14:creationId xmlns:p14="http://schemas.microsoft.com/office/powerpoint/2010/main" val="2663949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0600"/>
            <a:ext cx="7239000" cy="639762"/>
          </a:xfrm>
        </p:spPr>
        <p:txBody>
          <a:bodyPr>
            <a:noAutofit/>
          </a:bodyPr>
          <a:lstStyle/>
          <a:p>
            <a:r>
              <a:rPr lang="en-US" sz="2800" dirty="0">
                <a:solidFill>
                  <a:prstClr val="white"/>
                </a:solidFill>
                <a:cs typeface="Courier New" pitchFamily="49" charset="0"/>
              </a:rPr>
              <a:t>Virtual Private Networks |</a:t>
            </a:r>
            <a:r>
              <a:rPr lang="en-US" sz="2000" dirty="0" smtClean="0">
                <a:cs typeface="Courier New" pitchFamily="49" charset="0"/>
              </a:rPr>
              <a:t>Transport </a:t>
            </a:r>
            <a:r>
              <a:rPr lang="en-US" sz="2000" dirty="0">
                <a:cs typeface="Courier New" pitchFamily="49" charset="0"/>
              </a:rPr>
              <a:t>Mode</a:t>
            </a: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dirty="0" smtClean="0">
                <a:cs typeface="Times New Roman" pitchFamily="18" charset="0"/>
              </a:rPr>
              <a:t>In </a:t>
            </a:r>
            <a:r>
              <a:rPr lang="en-US" sz="2000" b="1" dirty="0">
                <a:solidFill>
                  <a:schemeClr val="accent1"/>
                </a:solidFill>
                <a:cs typeface="Times New Roman" pitchFamily="18" charset="0"/>
              </a:rPr>
              <a:t>transport mode</a:t>
            </a:r>
            <a:r>
              <a:rPr lang="en-US" sz="2000" dirty="0">
                <a:cs typeface="Times New Roman" pitchFamily="18" charset="0"/>
              </a:rPr>
              <a:t>, the data within an IP packet is encrypted, but the </a:t>
            </a:r>
            <a:r>
              <a:rPr lang="en-US" sz="2000" dirty="0">
                <a:solidFill>
                  <a:schemeClr val="accent1"/>
                </a:solidFill>
                <a:cs typeface="Times New Roman" pitchFamily="18" charset="0"/>
              </a:rPr>
              <a:t>header information is not. </a:t>
            </a:r>
            <a:endParaRPr lang="en-US" sz="2000" dirty="0" smtClean="0">
              <a:solidFill>
                <a:schemeClr val="accent1"/>
              </a:solidFill>
              <a:cs typeface="Times New Roman" pitchFamily="18" charset="0"/>
            </a:endParaRPr>
          </a:p>
          <a:p>
            <a:pPr algn="just"/>
            <a:r>
              <a:rPr lang="en-US" sz="2000" dirty="0" smtClean="0">
                <a:cs typeface="Times New Roman" pitchFamily="18" charset="0"/>
              </a:rPr>
              <a:t>This </a:t>
            </a:r>
            <a:r>
              <a:rPr lang="en-US" sz="2000" dirty="0">
                <a:cs typeface="Times New Roman" pitchFamily="18" charset="0"/>
              </a:rPr>
              <a:t>allows the user to establish a secure link directly with the remote host, encrypting only the data contents of the packet. </a:t>
            </a:r>
            <a:endParaRPr lang="en-US" sz="2000" dirty="0" smtClean="0">
              <a:cs typeface="Times New Roman" pitchFamily="18" charset="0"/>
            </a:endParaRPr>
          </a:p>
          <a:p>
            <a:pPr algn="just"/>
            <a:r>
              <a:rPr lang="en-US" sz="2000" dirty="0" smtClean="0">
                <a:cs typeface="Times New Roman" pitchFamily="18" charset="0"/>
              </a:rPr>
              <a:t>The </a:t>
            </a:r>
            <a:r>
              <a:rPr lang="en-US" sz="2000" dirty="0">
                <a:cs typeface="Times New Roman" pitchFamily="18" charset="0"/>
              </a:rPr>
              <a:t>downside to this implementation is that packet eavesdroppers can still identify the destination system. </a:t>
            </a:r>
            <a:endParaRPr lang="en-US" sz="2000" dirty="0" smtClean="0">
              <a:cs typeface="Times New Roman" pitchFamily="18" charset="0"/>
            </a:endParaRPr>
          </a:p>
          <a:p>
            <a:pPr algn="just"/>
            <a:r>
              <a:rPr lang="en-US" sz="2000" dirty="0" smtClean="0">
                <a:cs typeface="Times New Roman" pitchFamily="18" charset="0"/>
              </a:rPr>
              <a:t>Once </a:t>
            </a:r>
            <a:r>
              <a:rPr lang="en-US" sz="2000" dirty="0">
                <a:cs typeface="Times New Roman" pitchFamily="18" charset="0"/>
              </a:rPr>
              <a:t>an attacker knows the destination, he or she may be able to compromise one of the end nodes and acquire the packet information from it. </a:t>
            </a:r>
            <a:endParaRPr lang="en-US" sz="2000" dirty="0" smtClean="0">
              <a:cs typeface="Times New Roman" pitchFamily="18" charset="0"/>
            </a:endParaRPr>
          </a:p>
          <a:p>
            <a:pPr algn="just"/>
            <a:endParaRPr lang="en-US" sz="2000" dirty="0">
              <a:cs typeface="Times New Roman" pitchFamily="18" charset="0"/>
            </a:endParaRPr>
          </a:p>
          <a:p>
            <a:pPr algn="just"/>
            <a:endParaRPr lang="en-US" sz="2000" dirty="0">
              <a:cs typeface="Times New Roman" pitchFamily="18" charset="0"/>
            </a:endParaRP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990600"/>
            <a:ext cx="7213600" cy="639762"/>
          </a:xfrm>
        </p:spPr>
        <p:txBody>
          <a:bodyPr>
            <a:normAutofit fontScale="90000"/>
          </a:bodyPr>
          <a:lstStyle/>
          <a:p>
            <a:r>
              <a:rPr lang="en-US" sz="2800" dirty="0">
                <a:solidFill>
                  <a:prstClr val="white"/>
                </a:solidFill>
                <a:cs typeface="Courier New" pitchFamily="49" charset="0"/>
              </a:rPr>
              <a:t>Virtual Private Networks |</a:t>
            </a:r>
            <a:r>
              <a:rPr lang="en-US" sz="2000" dirty="0">
                <a:solidFill>
                  <a:prstClr val="white"/>
                </a:solidFill>
                <a:cs typeface="Courier New" pitchFamily="49" charset="0"/>
              </a:rPr>
              <a:t>Transport </a:t>
            </a:r>
            <a:r>
              <a:rPr lang="en-US" sz="2000" dirty="0" smtClean="0">
                <a:solidFill>
                  <a:prstClr val="white"/>
                </a:solidFill>
                <a:cs typeface="Courier New" pitchFamily="49" charset="0"/>
              </a:rPr>
              <a:t>Mode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dirty="0">
                <a:cs typeface="Times New Roman" pitchFamily="18" charset="0"/>
              </a:rPr>
              <a:t>On the other hand, transport mode eliminates the need for special servers and tunneling software, and allows the end users to transmit traffic from anywhere. </a:t>
            </a:r>
            <a:endParaRPr lang="en-US" sz="2000" dirty="0" smtClean="0">
              <a:cs typeface="Times New Roman" pitchFamily="18" charset="0"/>
            </a:endParaRPr>
          </a:p>
          <a:p>
            <a:pPr algn="just"/>
            <a:r>
              <a:rPr lang="en-US" sz="2000" dirty="0" smtClean="0">
                <a:cs typeface="Times New Roman" pitchFamily="18" charset="0"/>
              </a:rPr>
              <a:t>This </a:t>
            </a:r>
            <a:r>
              <a:rPr lang="en-US" sz="2000" dirty="0">
                <a:cs typeface="Times New Roman" pitchFamily="18" charset="0"/>
              </a:rPr>
              <a:t>is especially useful for traveling or telecommuting employees. Figure 3-19 illustrates the transport mode methods of implementing VPNs.</a:t>
            </a:r>
          </a:p>
          <a:p>
            <a:pPr algn="just"/>
            <a:endParaRPr lang="en-US" sz="2000" dirty="0">
              <a:cs typeface="Times New Roman" pitchFamily="18" charset="0"/>
            </a:endParaRP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914400"/>
            <a:ext cx="6807200" cy="639762"/>
          </a:xfrm>
        </p:spPr>
        <p:txBody>
          <a:bodyPr>
            <a:normAutofit/>
          </a:bodyPr>
          <a:lstStyle/>
          <a:p>
            <a:r>
              <a:rPr lang="en-US" sz="2500" dirty="0">
                <a:solidFill>
                  <a:prstClr val="white"/>
                </a:solidFill>
                <a:cs typeface="Courier New" pitchFamily="49" charset="0"/>
              </a:rPr>
              <a:t>Virtual Private Networks |</a:t>
            </a:r>
            <a:r>
              <a:rPr lang="en-US" sz="1800" dirty="0">
                <a:solidFill>
                  <a:prstClr val="white"/>
                </a:solidFill>
                <a:cs typeface="Courier New" pitchFamily="49" charset="0"/>
              </a:rPr>
              <a:t>Transport Mode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362200"/>
            <a:ext cx="8229600" cy="4191000"/>
          </a:xfrm>
        </p:spPr>
        <p:txBody>
          <a:bodyPr>
            <a:normAutofit/>
          </a:bodyPr>
          <a:lstStyle/>
          <a:p>
            <a:pPr marL="0" indent="0" algn="just">
              <a:buNone/>
            </a:pPr>
            <a:r>
              <a:rPr lang="en-US" sz="2000" dirty="0">
                <a:cs typeface="Times New Roman" pitchFamily="18" charset="0"/>
              </a:rPr>
              <a:t>There are </a:t>
            </a:r>
            <a:r>
              <a:rPr lang="en-US" sz="2000" dirty="0">
                <a:solidFill>
                  <a:schemeClr val="accent1"/>
                </a:solidFill>
                <a:cs typeface="Times New Roman" pitchFamily="18" charset="0"/>
              </a:rPr>
              <a:t>two popular uses for transport mode VPNs. </a:t>
            </a:r>
            <a:endParaRPr lang="en-US" sz="2000" dirty="0" smtClean="0">
              <a:solidFill>
                <a:schemeClr val="accent1"/>
              </a:solidFill>
              <a:cs typeface="Times New Roman" pitchFamily="18" charset="0"/>
            </a:endParaRPr>
          </a:p>
          <a:p>
            <a:pPr algn="just"/>
            <a:r>
              <a:rPr lang="en-US" sz="2000" dirty="0" smtClean="0">
                <a:cs typeface="Times New Roman" pitchFamily="18" charset="0"/>
              </a:rPr>
              <a:t>The </a:t>
            </a:r>
            <a:r>
              <a:rPr lang="en-US" sz="2000" dirty="0">
                <a:cs typeface="Times New Roman" pitchFamily="18" charset="0"/>
              </a:rPr>
              <a:t>first is the end-to-end transport of encrypted data. In this model, two end users can communicate directly, encrypting and decrypting their communications as needed. Each machine acts as the end node VPN server and client. </a:t>
            </a:r>
            <a:endParaRPr lang="en-US" sz="2000" dirty="0" smtClean="0">
              <a:cs typeface="Times New Roman" pitchFamily="18" charset="0"/>
            </a:endParaRPr>
          </a:p>
          <a:p>
            <a:pPr algn="just"/>
            <a:r>
              <a:rPr lang="en-US" sz="2000" dirty="0" smtClean="0">
                <a:cs typeface="Times New Roman" pitchFamily="18" charset="0"/>
              </a:rPr>
              <a:t>In </a:t>
            </a:r>
            <a:r>
              <a:rPr lang="en-US" sz="2000" dirty="0">
                <a:cs typeface="Times New Roman" pitchFamily="18" charset="0"/>
              </a:rPr>
              <a:t>the second, a remote access worker or teleworker connects to an office network over the Internet by connecting to a VPN server on the perimeter. This allows the teleworker’s system to work as if it were part of the local area network.</a:t>
            </a:r>
          </a:p>
        </p:txBody>
      </p:sp>
    </p:spTree>
    <p:extLst>
      <p:ext uri="{BB962C8B-B14F-4D97-AF65-F5344CB8AC3E}">
        <p14:creationId xmlns:p14="http://schemas.microsoft.com/office/powerpoint/2010/main" val="8138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754030" cy="709865"/>
          </a:xfrm>
        </p:spPr>
        <p:txBody>
          <a:bodyPr/>
          <a:lstStyle/>
          <a:p>
            <a:r>
              <a:rPr lang="en-US" dirty="0" smtClean="0"/>
              <a:t>Authentication (cont.) </a:t>
            </a:r>
            <a:endParaRPr lang="en-US" dirty="0"/>
          </a:p>
        </p:txBody>
      </p:sp>
      <p:sp>
        <p:nvSpPr>
          <p:cNvPr id="3" name="Content Placeholder 2"/>
          <p:cNvSpPr>
            <a:spLocks noGrp="1"/>
          </p:cNvSpPr>
          <p:nvPr>
            <p:ph idx="1"/>
          </p:nvPr>
        </p:nvSpPr>
        <p:spPr>
          <a:xfrm>
            <a:off x="533400" y="2209800"/>
            <a:ext cx="8458200" cy="4419600"/>
          </a:xfrm>
        </p:spPr>
        <p:txBody>
          <a:bodyPr/>
          <a:lstStyle/>
          <a:p>
            <a:pPr marL="0" indent="0">
              <a:buNone/>
            </a:pPr>
            <a:r>
              <a:rPr lang="en-US" sz="2000" dirty="0">
                <a:solidFill>
                  <a:schemeClr val="accent1"/>
                </a:solidFill>
              </a:rPr>
              <a:t>Managing administrative infrastructure access is crucial.</a:t>
            </a:r>
          </a:p>
          <a:p>
            <a:pPr marL="0" indent="0">
              <a:buNone/>
            </a:pPr>
            <a:r>
              <a:rPr lang="en-US" sz="2000" dirty="0">
                <a:solidFill>
                  <a:schemeClr val="accent1"/>
                </a:solidFill>
              </a:rPr>
              <a:t>Methods:</a:t>
            </a:r>
          </a:p>
          <a:p>
            <a:pPr lvl="2"/>
            <a:r>
              <a:rPr lang="en-US" sz="2000" dirty="0"/>
              <a:t>Password only</a:t>
            </a:r>
          </a:p>
          <a:p>
            <a:pPr lvl="2"/>
            <a:r>
              <a:rPr lang="en-US" sz="2000" dirty="0"/>
              <a:t>Local database</a:t>
            </a:r>
          </a:p>
          <a:p>
            <a:pPr lvl="2"/>
            <a:r>
              <a:rPr lang="en-US" sz="2000" dirty="0"/>
              <a:t>AAA Local Authentication (self-contained AAA)</a:t>
            </a:r>
          </a:p>
          <a:p>
            <a:pPr lvl="2"/>
            <a:r>
              <a:rPr lang="en-US" sz="2000" dirty="0"/>
              <a:t>AAA Server-based</a:t>
            </a:r>
          </a:p>
          <a:p>
            <a:endParaRPr lang="en-US" dirty="0"/>
          </a:p>
        </p:txBody>
      </p:sp>
    </p:spTree>
    <p:extLst>
      <p:ext uri="{BB962C8B-B14F-4D97-AF65-F5344CB8AC3E}">
        <p14:creationId xmlns:p14="http://schemas.microsoft.com/office/powerpoint/2010/main" val="2124697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990600"/>
            <a:ext cx="6654800" cy="639762"/>
          </a:xfrm>
        </p:spPr>
        <p:txBody>
          <a:bodyPr>
            <a:normAutofit/>
          </a:bodyPr>
          <a:lstStyle/>
          <a:p>
            <a:r>
              <a:rPr lang="en-US" sz="2500" dirty="0">
                <a:solidFill>
                  <a:prstClr val="white"/>
                </a:solidFill>
                <a:cs typeface="Courier New" pitchFamily="49" charset="0"/>
              </a:rPr>
              <a:t>Virtual Private Networks |</a:t>
            </a:r>
            <a:r>
              <a:rPr lang="en-US" sz="2000" dirty="0" smtClean="0">
                <a:solidFill>
                  <a:prstClr val="white"/>
                </a:solidFill>
                <a:cs typeface="Courier New" pitchFamily="49" charset="0"/>
              </a:rPr>
              <a:t>Tunnel Mode</a:t>
            </a:r>
            <a:endParaRPr lang="en-US" sz="3600"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267200"/>
          </a:xfrm>
        </p:spPr>
        <p:txBody>
          <a:bodyPr>
            <a:normAutofit/>
          </a:bodyPr>
          <a:lstStyle/>
          <a:p>
            <a:pPr algn="just"/>
            <a:r>
              <a:rPr lang="en-US" sz="2000" b="1" dirty="0" smtClean="0">
                <a:solidFill>
                  <a:schemeClr val="accent1"/>
                </a:solidFill>
                <a:cs typeface="Times New Roman" pitchFamily="18" charset="0"/>
              </a:rPr>
              <a:t>Tunnel </a:t>
            </a:r>
            <a:r>
              <a:rPr lang="en-US" sz="2000" b="1" dirty="0">
                <a:solidFill>
                  <a:schemeClr val="accent1"/>
                </a:solidFill>
                <a:cs typeface="Times New Roman" pitchFamily="18" charset="0"/>
              </a:rPr>
              <a:t>mode </a:t>
            </a:r>
            <a:r>
              <a:rPr lang="en-US" sz="2000" dirty="0">
                <a:cs typeface="Times New Roman" pitchFamily="18" charset="0"/>
              </a:rPr>
              <a:t>establishes two perimeter tunnel servers that encrypt all traffic that will traverse an unsecured network. </a:t>
            </a:r>
            <a:endParaRPr lang="en-US" sz="2000" dirty="0" smtClean="0">
              <a:cs typeface="Times New Roman" pitchFamily="18" charset="0"/>
            </a:endParaRPr>
          </a:p>
          <a:p>
            <a:pPr algn="just"/>
            <a:r>
              <a:rPr lang="en-US" sz="2000" dirty="0" smtClean="0">
                <a:cs typeface="Times New Roman" pitchFamily="18" charset="0"/>
              </a:rPr>
              <a:t>In </a:t>
            </a:r>
            <a:r>
              <a:rPr lang="en-US" sz="2000" dirty="0">
                <a:cs typeface="Times New Roman" pitchFamily="18" charset="0"/>
              </a:rPr>
              <a:t>tunnel mode, the </a:t>
            </a:r>
            <a:r>
              <a:rPr lang="en-US" sz="2000" dirty="0">
                <a:solidFill>
                  <a:schemeClr val="accent1"/>
                </a:solidFill>
                <a:cs typeface="Times New Roman" pitchFamily="18" charset="0"/>
              </a:rPr>
              <a:t>entire client packet is encrypted </a:t>
            </a:r>
            <a:r>
              <a:rPr lang="en-US" sz="2000" dirty="0">
                <a:cs typeface="Times New Roman" pitchFamily="18" charset="0"/>
              </a:rPr>
              <a:t>and added as the data portion of a packet addressed from one tunneling server to another. The receiving server decrypts the packet and sends it to the final address. </a:t>
            </a:r>
            <a:endParaRPr lang="en-US" sz="2000" dirty="0" smtClean="0">
              <a:cs typeface="Times New Roman" pitchFamily="18" charset="0"/>
            </a:endParaRPr>
          </a:p>
          <a:p>
            <a:pPr algn="just"/>
            <a:r>
              <a:rPr lang="en-US" sz="2000" dirty="0" smtClean="0">
                <a:cs typeface="Times New Roman" pitchFamily="18" charset="0"/>
              </a:rPr>
              <a:t>The </a:t>
            </a:r>
            <a:r>
              <a:rPr lang="en-US" sz="2000" dirty="0">
                <a:cs typeface="Times New Roman" pitchFamily="18" charset="0"/>
              </a:rPr>
              <a:t>primary benefit to this model is that an intercepted packet reveals nothing about the true destination system</a:t>
            </a:r>
            <a:r>
              <a:rPr lang="en-US" sz="2000" dirty="0" smtClean="0">
                <a:cs typeface="Times New Roman" pitchFamily="18" charset="0"/>
              </a:rPr>
              <a:t>.</a:t>
            </a:r>
          </a:p>
          <a:p>
            <a:pPr algn="just"/>
            <a:endParaRPr lang="en-US" sz="2000" dirty="0">
              <a:cs typeface="Times New Roman" pitchFamily="18" charset="0"/>
            </a:endParaRPr>
          </a:p>
        </p:txBody>
      </p:sp>
    </p:spTree>
    <p:extLst>
      <p:ext uri="{BB962C8B-B14F-4D97-AF65-F5344CB8AC3E}">
        <p14:creationId xmlns:p14="http://schemas.microsoft.com/office/powerpoint/2010/main" val="191531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914400"/>
            <a:ext cx="6324600" cy="639762"/>
          </a:xfrm>
        </p:spPr>
        <p:txBody>
          <a:bodyPr>
            <a:normAutofit/>
          </a:bodyPr>
          <a:lstStyle/>
          <a:p>
            <a:r>
              <a:rPr lang="en-US" sz="2500" dirty="0">
                <a:solidFill>
                  <a:prstClr val="white"/>
                </a:solidFill>
                <a:cs typeface="Courier New" pitchFamily="49" charset="0"/>
              </a:rPr>
              <a:t>Virtual Private Networks |</a:t>
            </a:r>
            <a:r>
              <a:rPr lang="en-US" sz="1800" dirty="0" smtClean="0">
                <a:solidFill>
                  <a:prstClr val="white"/>
                </a:solidFill>
                <a:cs typeface="Courier New" pitchFamily="49" charset="0"/>
              </a:rPr>
              <a:t>Tunnel </a:t>
            </a:r>
            <a:r>
              <a:rPr lang="en-US" sz="1800" dirty="0">
                <a:solidFill>
                  <a:prstClr val="white"/>
                </a:solidFill>
                <a:cs typeface="Courier New" pitchFamily="49" charset="0"/>
              </a:rPr>
              <a:t>Mode (cont.)</a:t>
            </a:r>
            <a:endParaRPr lang="en-US" b="1" dirty="0">
              <a:latin typeface="Courier New" pitchFamily="49" charset="0"/>
              <a:cs typeface="Courier New" pitchFamily="49" charset="0"/>
            </a:endParaRPr>
          </a:p>
        </p:txBody>
      </p:sp>
      <p:sp>
        <p:nvSpPr>
          <p:cNvPr id="3" name="Content Placeholder 2"/>
          <p:cNvSpPr>
            <a:spLocks noGrp="1"/>
          </p:cNvSpPr>
          <p:nvPr>
            <p:ph idx="1"/>
          </p:nvPr>
        </p:nvSpPr>
        <p:spPr>
          <a:xfrm>
            <a:off x="457200" y="2286000"/>
            <a:ext cx="8229600" cy="4419600"/>
          </a:xfrm>
        </p:spPr>
        <p:txBody>
          <a:bodyPr>
            <a:noAutofit/>
          </a:bodyPr>
          <a:lstStyle/>
          <a:p>
            <a:pPr marL="0" indent="0" algn="just">
              <a:buNone/>
            </a:pPr>
            <a:r>
              <a:rPr lang="en-US" sz="2000" dirty="0">
                <a:cs typeface="Times New Roman" pitchFamily="18" charset="0"/>
              </a:rPr>
              <a:t>One example of a tunnel mode VPN is provided with Microsoft’s Internet Security and Acceleration (ISA) Server. With </a:t>
            </a:r>
            <a:r>
              <a:rPr lang="en-US" sz="2000" dirty="0">
                <a:solidFill>
                  <a:schemeClr val="accent1"/>
                </a:solidFill>
                <a:cs typeface="Times New Roman" pitchFamily="18" charset="0"/>
              </a:rPr>
              <a:t>ISA Server</a:t>
            </a:r>
            <a:r>
              <a:rPr lang="en-US" sz="2000" dirty="0">
                <a:cs typeface="Times New Roman" pitchFamily="18" charset="0"/>
              </a:rPr>
              <a:t>, an organization can establish a </a:t>
            </a:r>
            <a:r>
              <a:rPr lang="en-US" sz="2000" dirty="0">
                <a:solidFill>
                  <a:schemeClr val="accent1"/>
                </a:solidFill>
                <a:cs typeface="Times New Roman" pitchFamily="18" charset="0"/>
              </a:rPr>
              <a:t>gateway-to-gateway tunnel, encapsulating data within the tunnel. </a:t>
            </a:r>
            <a:endParaRPr lang="en-US" sz="2000" dirty="0" smtClean="0">
              <a:solidFill>
                <a:schemeClr val="accent1"/>
              </a:solidFill>
              <a:cs typeface="Times New Roman" pitchFamily="18" charset="0"/>
            </a:endParaRPr>
          </a:p>
          <a:p>
            <a:pPr algn="just"/>
            <a:r>
              <a:rPr lang="en-US" sz="2000" dirty="0" smtClean="0">
                <a:cs typeface="Times New Roman" pitchFamily="18" charset="0"/>
              </a:rPr>
              <a:t>ISA </a:t>
            </a:r>
            <a:r>
              <a:rPr lang="en-US" sz="2000" dirty="0">
                <a:cs typeface="Times New Roman" pitchFamily="18" charset="0"/>
              </a:rPr>
              <a:t>can use the Point-to-Point Tunneling Protocol (PPTP), L2TP, or </a:t>
            </a:r>
            <a:r>
              <a:rPr lang="en-US" sz="2000" dirty="0" err="1">
                <a:cs typeface="Times New Roman" pitchFamily="18" charset="0"/>
              </a:rPr>
              <a:t>IPSec</a:t>
            </a:r>
            <a:r>
              <a:rPr lang="en-US" sz="2000" dirty="0">
                <a:cs typeface="Times New Roman" pitchFamily="18" charset="0"/>
              </a:rPr>
              <a:t> technologies. </a:t>
            </a:r>
            <a:endParaRPr lang="en-US" sz="2000" dirty="0" smtClean="0">
              <a:cs typeface="Times New Roman" pitchFamily="18" charset="0"/>
            </a:endParaRPr>
          </a:p>
          <a:p>
            <a:pPr marL="0" indent="0" algn="just">
              <a:buNone/>
            </a:pPr>
            <a:r>
              <a:rPr lang="en-US" sz="2000" dirty="0" smtClean="0">
                <a:cs typeface="Times New Roman" pitchFamily="18" charset="0"/>
              </a:rPr>
              <a:t>The </a:t>
            </a:r>
            <a:r>
              <a:rPr lang="en-US" sz="2000" dirty="0">
                <a:cs typeface="Times New Roman" pitchFamily="18" charset="0"/>
              </a:rPr>
              <a:t>process is straightforward. </a:t>
            </a:r>
            <a:endParaRPr lang="en-US" sz="2000" dirty="0" smtClean="0">
              <a:cs typeface="Times New Roman" pitchFamily="18" charset="0"/>
            </a:endParaRPr>
          </a:p>
          <a:p>
            <a:pPr lvl="1" algn="just"/>
            <a:r>
              <a:rPr lang="en-US" sz="1800" dirty="0" smtClean="0">
                <a:cs typeface="Times New Roman" pitchFamily="18" charset="0"/>
              </a:rPr>
              <a:t>First</a:t>
            </a:r>
            <a:r>
              <a:rPr lang="en-US" sz="1800" dirty="0">
                <a:cs typeface="Times New Roman" pitchFamily="18" charset="0"/>
              </a:rPr>
              <a:t>, connect to the Internet through an ISP or direct network connection. </a:t>
            </a:r>
            <a:endParaRPr lang="en-US" sz="1800" dirty="0" smtClean="0">
              <a:cs typeface="Times New Roman" pitchFamily="18" charset="0"/>
            </a:endParaRPr>
          </a:p>
          <a:p>
            <a:pPr lvl="1" algn="just"/>
            <a:r>
              <a:rPr lang="en-US" sz="1800" dirty="0" smtClean="0">
                <a:cs typeface="Times New Roman" pitchFamily="18" charset="0"/>
              </a:rPr>
              <a:t>Second</a:t>
            </a:r>
            <a:r>
              <a:rPr lang="en-US" sz="1800" dirty="0">
                <a:cs typeface="Times New Roman" pitchFamily="18" charset="0"/>
              </a:rPr>
              <a:t>, establish the link with the remote VPN server.</a:t>
            </a:r>
          </a:p>
          <a:p>
            <a:pPr algn="just"/>
            <a:endParaRPr lang="en-US" sz="2000" dirty="0">
              <a:cs typeface="Times New Roman" pitchFamily="18" charset="0"/>
            </a:endParaRPr>
          </a:p>
        </p:txBody>
      </p:sp>
    </p:spTree>
    <p:extLst>
      <p:ext uri="{BB962C8B-B14F-4D97-AF65-F5344CB8AC3E}">
        <p14:creationId xmlns:p14="http://schemas.microsoft.com/office/powerpoint/2010/main" val="191531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27098"/>
            <a:ext cx="7696200" cy="709865"/>
          </a:xfrm>
        </p:spPr>
        <p:txBody>
          <a:bodyPr/>
          <a:lstStyle/>
          <a:p>
            <a:r>
              <a:rPr lang="en-US" sz="2800" dirty="0"/>
              <a:t>Intrusion Detection and Prevention Systems</a:t>
            </a:r>
          </a:p>
        </p:txBody>
      </p:sp>
      <p:sp>
        <p:nvSpPr>
          <p:cNvPr id="3" name="Content Placeholder 2"/>
          <p:cNvSpPr>
            <a:spLocks noGrp="1"/>
          </p:cNvSpPr>
          <p:nvPr>
            <p:ph idx="1"/>
          </p:nvPr>
        </p:nvSpPr>
        <p:spPr>
          <a:xfrm>
            <a:off x="457200" y="2286000"/>
            <a:ext cx="8229600" cy="4267200"/>
          </a:xfrm>
        </p:spPr>
        <p:txBody>
          <a:bodyPr>
            <a:normAutofit/>
          </a:bodyPr>
          <a:lstStyle/>
          <a:p>
            <a:pPr marL="0" indent="0">
              <a:buNone/>
            </a:pPr>
            <a:r>
              <a:rPr lang="en-US" sz="2000" dirty="0"/>
              <a:t>An </a:t>
            </a:r>
            <a:r>
              <a:rPr lang="en-US" sz="2000" b="1" dirty="0">
                <a:solidFill>
                  <a:schemeClr val="accent1"/>
                </a:solidFill>
              </a:rPr>
              <a:t>intrusion</a:t>
            </a:r>
            <a:r>
              <a:rPr lang="en-US" sz="2000" dirty="0"/>
              <a:t> occurs when an attacker attempts to gain entry into or disrupt the normal operations of an information system, almost always with the intent to do harm. </a:t>
            </a:r>
          </a:p>
          <a:p>
            <a:r>
              <a:rPr lang="en-US" sz="2000" dirty="0" smtClean="0"/>
              <a:t>Even </a:t>
            </a:r>
            <a:r>
              <a:rPr lang="en-US" sz="2000" dirty="0"/>
              <a:t>when such attacks are self-propagating, as in the case of viruses and distributed denial-of-service attacks, they are almost always instigated by someone whose purpose is to harm an organization.</a:t>
            </a:r>
          </a:p>
          <a:p>
            <a:r>
              <a:rPr lang="en-US" sz="2000" dirty="0" smtClean="0"/>
              <a:t>Often</a:t>
            </a:r>
            <a:r>
              <a:rPr lang="en-US" sz="2000" dirty="0"/>
              <a:t>, the differences among intrusion types lie with the attacker—some intruders don’t care which organizations they harm and prefer to remain anonymous, while others crave notoriety.</a:t>
            </a:r>
          </a:p>
          <a:p>
            <a:endParaRPr lang="en-US" sz="2000" dirty="0"/>
          </a:p>
        </p:txBody>
      </p:sp>
    </p:spTree>
    <p:extLst>
      <p:ext uri="{BB962C8B-B14F-4D97-AF65-F5344CB8AC3E}">
        <p14:creationId xmlns:p14="http://schemas.microsoft.com/office/powerpoint/2010/main" val="2279291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7592230" cy="709865"/>
          </a:xfrm>
        </p:spPr>
        <p:txBody>
          <a:bodyPr/>
          <a:lstStyle/>
          <a:p>
            <a:r>
              <a:rPr lang="en-US" dirty="0" smtClean="0">
                <a:solidFill>
                  <a:prstClr val="white"/>
                </a:solidFill>
              </a:rPr>
              <a:t>IDPS (cont.)</a:t>
            </a:r>
            <a:endParaRPr lang="en-US" sz="3600" dirty="0"/>
          </a:p>
        </p:txBody>
      </p:sp>
      <p:sp>
        <p:nvSpPr>
          <p:cNvPr id="3" name="Content Placeholder 2"/>
          <p:cNvSpPr>
            <a:spLocks noGrp="1"/>
          </p:cNvSpPr>
          <p:nvPr>
            <p:ph idx="1"/>
          </p:nvPr>
        </p:nvSpPr>
        <p:spPr>
          <a:xfrm>
            <a:off x="457200" y="2209800"/>
            <a:ext cx="8229600" cy="4495800"/>
          </a:xfrm>
        </p:spPr>
        <p:txBody>
          <a:bodyPr>
            <a:normAutofit/>
          </a:bodyPr>
          <a:lstStyle/>
          <a:p>
            <a:r>
              <a:rPr lang="en-US" sz="2000" dirty="0"/>
              <a:t>Intrusion prevention consists of activities that deter an intrusion.</a:t>
            </a:r>
          </a:p>
          <a:p>
            <a:r>
              <a:rPr lang="en-US" sz="2000" dirty="0" smtClean="0"/>
              <a:t> </a:t>
            </a:r>
            <a:r>
              <a:rPr lang="en-US" sz="2000" dirty="0"/>
              <a:t>Some important intrusion prevention activities are </a:t>
            </a:r>
            <a:r>
              <a:rPr lang="en-US" sz="2000" dirty="0">
                <a:solidFill>
                  <a:schemeClr val="accent1"/>
                </a:solidFill>
              </a:rPr>
              <a:t>writing and implementing good enterprise information security policy, planning and executing effective information security programs, installing and testing technology-based information security countermeasures (such as firewalls and intrusion detection systems), and conducting and measuring the effectiveness of employee training and awareness activities.</a:t>
            </a:r>
          </a:p>
          <a:p>
            <a:r>
              <a:rPr lang="en-US" sz="2000" dirty="0" smtClean="0"/>
              <a:t> </a:t>
            </a:r>
            <a:r>
              <a:rPr lang="en-US" sz="2000" dirty="0"/>
              <a:t>Intrusion detection consists of procedures and systems that identify system intrusions. </a:t>
            </a:r>
          </a:p>
          <a:p>
            <a:endParaRPr lang="en-US" sz="2000" dirty="0"/>
          </a:p>
        </p:txBody>
      </p:sp>
    </p:spTree>
    <p:extLst>
      <p:ext uri="{BB962C8B-B14F-4D97-AF65-F5344CB8AC3E}">
        <p14:creationId xmlns:p14="http://schemas.microsoft.com/office/powerpoint/2010/main" val="581342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830230" cy="709865"/>
          </a:xfrm>
        </p:spPr>
        <p:txBody>
          <a:bodyPr/>
          <a:lstStyle/>
          <a:p>
            <a:r>
              <a:rPr lang="en-US" dirty="0" smtClean="0">
                <a:solidFill>
                  <a:prstClr val="white"/>
                </a:solidFill>
              </a:rPr>
              <a:t>Intrusion Detection System (IDS)</a:t>
            </a:r>
            <a:endParaRPr lang="en-US" dirty="0"/>
          </a:p>
        </p:txBody>
      </p:sp>
      <p:sp>
        <p:nvSpPr>
          <p:cNvPr id="3" name="Content Placeholder 2"/>
          <p:cNvSpPr>
            <a:spLocks noGrp="1"/>
          </p:cNvSpPr>
          <p:nvPr>
            <p:ph idx="1"/>
          </p:nvPr>
        </p:nvSpPr>
        <p:spPr>
          <a:xfrm>
            <a:off x="381000" y="2209800"/>
            <a:ext cx="4038600" cy="3530600"/>
          </a:xfrm>
        </p:spPr>
        <p:txBody>
          <a:bodyPr>
            <a:normAutofit/>
          </a:bodyPr>
          <a:lstStyle/>
          <a:p>
            <a:pPr marL="0" indent="0">
              <a:buNone/>
            </a:pPr>
            <a:r>
              <a:rPr lang="en-US" sz="2000" b="1" dirty="0">
                <a:solidFill>
                  <a:schemeClr val="accent1"/>
                </a:solidFill>
              </a:rPr>
              <a:t>Advantages of an IDS:</a:t>
            </a:r>
          </a:p>
          <a:p>
            <a:r>
              <a:rPr lang="en-US" sz="2000" dirty="0"/>
              <a:t>Works passively</a:t>
            </a:r>
          </a:p>
          <a:p>
            <a:r>
              <a:rPr lang="en-US" sz="2000" dirty="0"/>
              <a:t>Requires traffic to be mirrored in order to reach it</a:t>
            </a:r>
          </a:p>
          <a:p>
            <a:r>
              <a:rPr lang="en-US" sz="2000" dirty="0"/>
              <a:t>Network traffic does not pass through the IDS unless it is mirrored</a:t>
            </a:r>
          </a:p>
          <a:p>
            <a:endParaRPr lang="en-US" sz="2000" dirty="0"/>
          </a:p>
        </p:txBody>
      </p:sp>
      <p:pic>
        <p:nvPicPr>
          <p:cNvPr id="4" name="Picture 3"/>
          <p:cNvPicPr>
            <a:picLocks noChangeAspect="1"/>
          </p:cNvPicPr>
          <p:nvPr/>
        </p:nvPicPr>
        <p:blipFill>
          <a:blip r:embed="rId2"/>
          <a:stretch>
            <a:fillRect/>
          </a:stretch>
        </p:blipFill>
        <p:spPr>
          <a:xfrm>
            <a:off x="4572000" y="2171700"/>
            <a:ext cx="4176122" cy="4554107"/>
          </a:xfrm>
          <a:prstGeom prst="rect">
            <a:avLst/>
          </a:prstGeom>
        </p:spPr>
      </p:pic>
    </p:spTree>
    <p:extLst>
      <p:ext uri="{BB962C8B-B14F-4D97-AF65-F5344CB8AC3E}">
        <p14:creationId xmlns:p14="http://schemas.microsoft.com/office/powerpoint/2010/main" val="3218983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906430" cy="709865"/>
          </a:xfrm>
        </p:spPr>
        <p:txBody>
          <a:bodyPr/>
          <a:lstStyle/>
          <a:p>
            <a:r>
              <a:rPr lang="en-US" dirty="0"/>
              <a:t>Intrusion </a:t>
            </a:r>
            <a:r>
              <a:rPr lang="en-US" dirty="0" smtClean="0"/>
              <a:t>Prevention </a:t>
            </a:r>
            <a:r>
              <a:rPr lang="en-US" dirty="0"/>
              <a:t>System (</a:t>
            </a:r>
            <a:r>
              <a:rPr lang="en-US" dirty="0" smtClean="0"/>
              <a:t>IPS</a:t>
            </a:r>
            <a:r>
              <a:rPr lang="en-US" dirty="0"/>
              <a:t>)</a:t>
            </a:r>
          </a:p>
        </p:txBody>
      </p:sp>
      <p:sp>
        <p:nvSpPr>
          <p:cNvPr id="3" name="Content Placeholder 2"/>
          <p:cNvSpPr>
            <a:spLocks noGrp="1"/>
          </p:cNvSpPr>
          <p:nvPr>
            <p:ph idx="1"/>
          </p:nvPr>
        </p:nvSpPr>
        <p:spPr>
          <a:xfrm>
            <a:off x="381000" y="2489200"/>
            <a:ext cx="4114800" cy="3530600"/>
          </a:xfrm>
        </p:spPr>
        <p:txBody>
          <a:bodyPr/>
          <a:lstStyle/>
          <a:p>
            <a:pPr marL="0" indent="0">
              <a:buNone/>
            </a:pPr>
            <a:r>
              <a:rPr lang="en-US" sz="2000" b="1" dirty="0">
                <a:solidFill>
                  <a:schemeClr val="accent1"/>
                </a:solidFill>
              </a:rPr>
              <a:t>IPS:</a:t>
            </a:r>
          </a:p>
          <a:p>
            <a:r>
              <a:rPr lang="en-US" dirty="0"/>
              <a:t>Implemented in an inline mode</a:t>
            </a:r>
          </a:p>
          <a:p>
            <a:r>
              <a:rPr lang="en-US" dirty="0"/>
              <a:t>Monitors Layer 3 and Layer 4 traffic</a:t>
            </a:r>
          </a:p>
          <a:p>
            <a:r>
              <a:rPr lang="en-US" dirty="0"/>
              <a:t>Can stop single packet attacks from reaching target</a:t>
            </a:r>
          </a:p>
          <a:p>
            <a:r>
              <a:rPr lang="en-US" dirty="0"/>
              <a:t>Responds immediately, not allowing any malicious traffic to pass</a:t>
            </a:r>
          </a:p>
          <a:p>
            <a:endParaRPr lang="en-US" dirty="0"/>
          </a:p>
        </p:txBody>
      </p:sp>
      <p:pic>
        <p:nvPicPr>
          <p:cNvPr id="4" name="Picture 3"/>
          <p:cNvPicPr>
            <a:picLocks noChangeAspect="1"/>
          </p:cNvPicPr>
          <p:nvPr/>
        </p:nvPicPr>
        <p:blipFill>
          <a:blip r:embed="rId2"/>
          <a:stretch>
            <a:fillRect/>
          </a:stretch>
        </p:blipFill>
        <p:spPr>
          <a:xfrm>
            <a:off x="4495800" y="2209800"/>
            <a:ext cx="4102964" cy="4468755"/>
          </a:xfrm>
          <a:prstGeom prst="rect">
            <a:avLst/>
          </a:prstGeom>
        </p:spPr>
      </p:pic>
    </p:spTree>
    <p:extLst>
      <p:ext uri="{BB962C8B-B14F-4D97-AF65-F5344CB8AC3E}">
        <p14:creationId xmlns:p14="http://schemas.microsoft.com/office/powerpoint/2010/main" val="3776859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vs IPS</a:t>
            </a:r>
            <a:endParaRPr lang="en-US" dirty="0"/>
          </a:p>
        </p:txBody>
      </p:sp>
      <p:sp>
        <p:nvSpPr>
          <p:cNvPr id="3" name="Content Placeholder 2"/>
          <p:cNvSpPr>
            <a:spLocks noGrp="1"/>
          </p:cNvSpPr>
          <p:nvPr>
            <p:ph idx="1"/>
          </p:nvPr>
        </p:nvSpPr>
        <p:spPr>
          <a:xfrm>
            <a:off x="685800" y="2362200"/>
            <a:ext cx="7848600" cy="4038600"/>
          </a:xfrm>
        </p:spPr>
        <p:txBody>
          <a:bodyPr>
            <a:noAutofit/>
          </a:bodyPr>
          <a:lstStyle/>
          <a:p>
            <a:pPr marL="0" indent="0">
              <a:buNone/>
            </a:pPr>
            <a:r>
              <a:rPr lang="en-US" sz="2000" b="1" dirty="0">
                <a:solidFill>
                  <a:schemeClr val="accent1"/>
                </a:solidFill>
              </a:rPr>
              <a:t>Advantages IDS:</a:t>
            </a:r>
          </a:p>
          <a:p>
            <a:pPr lvl="1"/>
            <a:r>
              <a:rPr lang="en-US" sz="2000" dirty="0"/>
              <a:t>No impact on network</a:t>
            </a:r>
          </a:p>
          <a:p>
            <a:pPr lvl="1"/>
            <a:r>
              <a:rPr lang="en-US" sz="2000" dirty="0"/>
              <a:t>No network impact if there is a sensor failure</a:t>
            </a:r>
          </a:p>
          <a:p>
            <a:pPr lvl="1"/>
            <a:r>
              <a:rPr lang="en-US" sz="2000" dirty="0"/>
              <a:t>No network impact if there is a sensor overload</a:t>
            </a:r>
          </a:p>
          <a:p>
            <a:pPr marL="0" indent="0">
              <a:buNone/>
            </a:pPr>
            <a:r>
              <a:rPr lang="en-US" sz="2000" b="1" dirty="0">
                <a:solidFill>
                  <a:schemeClr val="accent1"/>
                </a:solidFill>
              </a:rPr>
              <a:t>Disadvantages IDS:</a:t>
            </a:r>
          </a:p>
          <a:p>
            <a:pPr lvl="1"/>
            <a:r>
              <a:rPr lang="en-US" sz="2000" dirty="0"/>
              <a:t>Response action cannot stop trigger</a:t>
            </a:r>
          </a:p>
          <a:p>
            <a:pPr lvl="1"/>
            <a:r>
              <a:rPr lang="en-US" sz="2000" dirty="0"/>
              <a:t>Correct tuning required for response actions</a:t>
            </a:r>
          </a:p>
          <a:p>
            <a:pPr lvl="1"/>
            <a:r>
              <a:rPr lang="en-US" sz="2000" dirty="0"/>
              <a:t>More vulnerable to network security evasion techniques</a:t>
            </a:r>
          </a:p>
          <a:p>
            <a:pPr lvl="1"/>
            <a:endParaRPr lang="en-US" sz="2000" dirty="0"/>
          </a:p>
        </p:txBody>
      </p:sp>
    </p:spTree>
    <p:extLst>
      <p:ext uri="{BB962C8B-B14F-4D97-AF65-F5344CB8AC3E}">
        <p14:creationId xmlns:p14="http://schemas.microsoft.com/office/powerpoint/2010/main" val="1004842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IDS vs </a:t>
            </a:r>
            <a:r>
              <a:rPr lang="en-US" dirty="0" smtClean="0">
                <a:solidFill>
                  <a:prstClr val="white"/>
                </a:solidFill>
              </a:rPr>
              <a:t>IPS (</a:t>
            </a:r>
            <a:r>
              <a:rPr lang="en-US" dirty="0" smtClean="0"/>
              <a:t>Cont.)</a:t>
            </a:r>
            <a:endParaRPr lang="en-US" dirty="0"/>
          </a:p>
        </p:txBody>
      </p:sp>
      <p:sp>
        <p:nvSpPr>
          <p:cNvPr id="3" name="Content Placeholder 2"/>
          <p:cNvSpPr>
            <a:spLocks noGrp="1"/>
          </p:cNvSpPr>
          <p:nvPr>
            <p:ph idx="1"/>
          </p:nvPr>
        </p:nvSpPr>
        <p:spPr>
          <a:xfrm>
            <a:off x="864382" y="2489200"/>
            <a:ext cx="7746218" cy="3530600"/>
          </a:xfrm>
        </p:spPr>
        <p:txBody>
          <a:bodyPr>
            <a:normAutofit/>
          </a:bodyPr>
          <a:lstStyle/>
          <a:p>
            <a:pPr marL="0" indent="0">
              <a:buNone/>
            </a:pPr>
            <a:r>
              <a:rPr lang="en-US" sz="2000" b="1" dirty="0">
                <a:solidFill>
                  <a:schemeClr val="accent1"/>
                </a:solidFill>
              </a:rPr>
              <a:t>Advantages IPS:</a:t>
            </a:r>
          </a:p>
          <a:p>
            <a:pPr lvl="1"/>
            <a:r>
              <a:rPr lang="en-US" sz="2000" dirty="0"/>
              <a:t>Stops trigger packets</a:t>
            </a:r>
          </a:p>
          <a:p>
            <a:pPr lvl="1"/>
            <a:r>
              <a:rPr lang="en-US" sz="2000" dirty="0"/>
              <a:t>Can use stream normalization techniques</a:t>
            </a:r>
          </a:p>
          <a:p>
            <a:pPr marL="0" indent="0">
              <a:buNone/>
            </a:pPr>
            <a:r>
              <a:rPr lang="en-US" sz="2000" b="1" dirty="0">
                <a:solidFill>
                  <a:schemeClr val="accent1"/>
                </a:solidFill>
              </a:rPr>
              <a:t>Disadvantages IPS:</a:t>
            </a:r>
          </a:p>
          <a:p>
            <a:pPr lvl="1"/>
            <a:r>
              <a:rPr lang="en-US" sz="2000" dirty="0"/>
              <a:t>Sensor issues might affect network traffic</a:t>
            </a:r>
          </a:p>
          <a:p>
            <a:pPr lvl="1"/>
            <a:r>
              <a:rPr lang="en-US" sz="2000" dirty="0"/>
              <a:t>Sensor overloading impacts the network</a:t>
            </a:r>
          </a:p>
          <a:p>
            <a:pPr lvl="1"/>
            <a:r>
              <a:rPr lang="en-US" sz="2000" dirty="0"/>
              <a:t>Some impact on network</a:t>
            </a:r>
          </a:p>
          <a:p>
            <a:endParaRPr lang="en-US" sz="2000" dirty="0"/>
          </a:p>
        </p:txBody>
      </p:sp>
    </p:spTree>
    <p:extLst>
      <p:ext uri="{BB962C8B-B14F-4D97-AF65-F5344CB8AC3E}">
        <p14:creationId xmlns:p14="http://schemas.microsoft.com/office/powerpoint/2010/main" val="3419006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IDPS (Cont.)</a:t>
            </a:r>
            <a:endParaRPr lang="en-US" dirty="0"/>
          </a:p>
        </p:txBody>
      </p:sp>
      <p:sp>
        <p:nvSpPr>
          <p:cNvPr id="3" name="Content Placeholder 2"/>
          <p:cNvSpPr>
            <a:spLocks noGrp="1"/>
          </p:cNvSpPr>
          <p:nvPr>
            <p:ph idx="1"/>
          </p:nvPr>
        </p:nvSpPr>
        <p:spPr>
          <a:xfrm>
            <a:off x="685800" y="2209800"/>
            <a:ext cx="7924800" cy="4343400"/>
          </a:xfrm>
        </p:spPr>
        <p:txBody>
          <a:bodyPr>
            <a:normAutofit/>
          </a:bodyPr>
          <a:lstStyle/>
          <a:p>
            <a:r>
              <a:rPr lang="en-US" sz="2000" dirty="0"/>
              <a:t>Intrusion reaction encompasses the actions an organization takes when an intrusion is detected. </a:t>
            </a:r>
          </a:p>
          <a:p>
            <a:pPr marL="0" indent="0">
              <a:buNone/>
            </a:pPr>
            <a:r>
              <a:rPr lang="en-US" sz="2000" dirty="0" smtClean="0"/>
              <a:t>These </a:t>
            </a:r>
            <a:r>
              <a:rPr lang="en-US" sz="2000" dirty="0"/>
              <a:t>actions seek to limit the loss from an intrusion and return operations to a normal state as rapidly as possible. </a:t>
            </a:r>
          </a:p>
          <a:p>
            <a:r>
              <a:rPr lang="en-US" sz="2000" dirty="0" smtClean="0"/>
              <a:t>Intrusion </a:t>
            </a:r>
            <a:r>
              <a:rPr lang="en-US" sz="2000" dirty="0"/>
              <a:t>correction activities finalize the restoration of operations to a normal state and seek to identify the source and method of the intrusion in order to ensure that the same type of attack cannot occur again—thus reinitiating intrusion </a:t>
            </a:r>
            <a:r>
              <a:rPr lang="en-US" sz="2000" dirty="0" smtClean="0"/>
              <a:t>preventing.</a:t>
            </a:r>
            <a:endParaRPr lang="en-US" sz="2000" dirty="0"/>
          </a:p>
        </p:txBody>
      </p:sp>
    </p:spTree>
    <p:extLst>
      <p:ext uri="{BB962C8B-B14F-4D97-AF65-F5344CB8AC3E}">
        <p14:creationId xmlns:p14="http://schemas.microsoft.com/office/powerpoint/2010/main" val="2162841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(Cont.)</a:t>
            </a:r>
            <a:endParaRPr lang="en-US" dirty="0"/>
          </a:p>
        </p:txBody>
      </p:sp>
      <p:sp>
        <p:nvSpPr>
          <p:cNvPr id="3" name="Content Placeholder 2"/>
          <p:cNvSpPr>
            <a:spLocks noGrp="1"/>
          </p:cNvSpPr>
          <p:nvPr>
            <p:ph idx="1"/>
          </p:nvPr>
        </p:nvSpPr>
        <p:spPr>
          <a:xfrm>
            <a:off x="533400" y="2133600"/>
            <a:ext cx="8077200" cy="4495800"/>
          </a:xfrm>
        </p:spPr>
        <p:txBody>
          <a:bodyPr>
            <a:normAutofit/>
          </a:bodyPr>
          <a:lstStyle/>
          <a:p>
            <a:r>
              <a:rPr lang="en-US" sz="2000" dirty="0"/>
              <a:t>Information security intrusion detection systems (IDSs) became commercially available in the late 1990s. An IDS works like a burglar alarm in that it detects a violation (some system activity analogous to an opened or broken window) and activates an alarm. </a:t>
            </a:r>
          </a:p>
          <a:p>
            <a:pPr marL="0" indent="0">
              <a:buNone/>
            </a:pPr>
            <a:r>
              <a:rPr lang="en-US" sz="2000" dirty="0" smtClean="0"/>
              <a:t>This </a:t>
            </a:r>
            <a:r>
              <a:rPr lang="en-US" sz="2000" dirty="0"/>
              <a:t>alarm can be audible and/or visual (producing noise and lights, respectively), or it can be silent (an e-mail message or pager alert). </a:t>
            </a:r>
          </a:p>
          <a:p>
            <a:r>
              <a:rPr lang="en-US" sz="2000" dirty="0" smtClean="0"/>
              <a:t>With </a:t>
            </a:r>
            <a:r>
              <a:rPr lang="en-US" sz="2000" dirty="0"/>
              <a:t>almost all IDSs, </a:t>
            </a:r>
            <a:r>
              <a:rPr lang="en-US" sz="2000" dirty="0">
                <a:solidFill>
                  <a:schemeClr val="accent1"/>
                </a:solidFill>
              </a:rPr>
              <a:t>system administrators can choose the configuration of the various alerts and the alarm levels </a:t>
            </a:r>
            <a:r>
              <a:rPr lang="en-US" sz="2000" dirty="0"/>
              <a:t>associated with each type of alert. Many IDSs enable administrators to configure the systems to notify them directly of trouble via e-mail or pagers. </a:t>
            </a:r>
          </a:p>
          <a:p>
            <a:endParaRPr lang="en-US" sz="2000" dirty="0"/>
          </a:p>
        </p:txBody>
      </p:sp>
    </p:spTree>
    <p:extLst>
      <p:ext uri="{BB962C8B-B14F-4D97-AF65-F5344CB8AC3E}">
        <p14:creationId xmlns:p14="http://schemas.microsoft.com/office/powerpoint/2010/main" val="17026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(cont.) </a:t>
            </a:r>
          </a:p>
        </p:txBody>
      </p:sp>
      <p:sp>
        <p:nvSpPr>
          <p:cNvPr id="5" name="Content Placeholder 4"/>
          <p:cNvSpPr>
            <a:spLocks noGrp="1"/>
          </p:cNvSpPr>
          <p:nvPr>
            <p:ph idx="1"/>
          </p:nvPr>
        </p:nvSpPr>
        <p:spPr>
          <a:xfrm>
            <a:off x="533400" y="2209800"/>
            <a:ext cx="8077200" cy="4419600"/>
          </a:xfrm>
        </p:spPr>
        <p:txBody>
          <a:bodyPr/>
          <a:lstStyle/>
          <a:p>
            <a:r>
              <a:rPr lang="en-US" b="1" dirty="0" smtClean="0">
                <a:solidFill>
                  <a:schemeClr val="accent1"/>
                </a:solidFill>
              </a:rPr>
              <a:t>AAA Local Authentication </a:t>
            </a:r>
            <a:endParaRPr lang="en-US" b="1" dirty="0">
              <a:solidFill>
                <a:schemeClr val="accent1"/>
              </a:solidFill>
            </a:endParaRPr>
          </a:p>
        </p:txBody>
      </p:sp>
      <p:pic>
        <p:nvPicPr>
          <p:cNvPr id="6" name="Picture 5"/>
          <p:cNvPicPr>
            <a:picLocks noChangeAspect="1"/>
          </p:cNvPicPr>
          <p:nvPr/>
        </p:nvPicPr>
        <p:blipFill>
          <a:blip r:embed="rId2"/>
          <a:stretch>
            <a:fillRect/>
          </a:stretch>
        </p:blipFill>
        <p:spPr>
          <a:xfrm>
            <a:off x="381000" y="2667000"/>
            <a:ext cx="8305800" cy="3962400"/>
          </a:xfrm>
          <a:prstGeom prst="rect">
            <a:avLst/>
          </a:prstGeom>
        </p:spPr>
      </p:pic>
    </p:spTree>
    <p:extLst>
      <p:ext uri="{BB962C8B-B14F-4D97-AF65-F5344CB8AC3E}">
        <p14:creationId xmlns:p14="http://schemas.microsoft.com/office/powerpoint/2010/main" val="13821563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(Cont.)</a:t>
            </a:r>
            <a:endParaRPr lang="en-US" dirty="0"/>
          </a:p>
        </p:txBody>
      </p:sp>
      <p:sp>
        <p:nvSpPr>
          <p:cNvPr id="3" name="Content Placeholder 2"/>
          <p:cNvSpPr>
            <a:spLocks noGrp="1"/>
          </p:cNvSpPr>
          <p:nvPr>
            <p:ph idx="1"/>
          </p:nvPr>
        </p:nvSpPr>
        <p:spPr>
          <a:xfrm>
            <a:off x="762000" y="2286000"/>
            <a:ext cx="7848600" cy="4419600"/>
          </a:xfrm>
        </p:spPr>
        <p:txBody>
          <a:bodyPr>
            <a:normAutofit/>
          </a:bodyPr>
          <a:lstStyle/>
          <a:p>
            <a:r>
              <a:rPr lang="en-US" sz="2000" dirty="0"/>
              <a:t>The systems can also be configured—again like a burglar alarm—to notify an external security service organization of a “break-in.” The configurations that enable IDSs to provide customized levels of detection and response are quite complex. </a:t>
            </a:r>
          </a:p>
          <a:p>
            <a:r>
              <a:rPr lang="en-US" sz="2000" dirty="0" smtClean="0"/>
              <a:t>A </a:t>
            </a:r>
            <a:r>
              <a:rPr lang="en-US" sz="2000" dirty="0"/>
              <a:t>current extension of IDS technology is the intrusion prevention system (IPS), which can detect an intrusion and also prevent that intrusion from successfully attacking the organization by means of an active response. </a:t>
            </a:r>
          </a:p>
          <a:p>
            <a:r>
              <a:rPr lang="en-US" sz="2000" dirty="0" smtClean="0"/>
              <a:t>Because </a:t>
            </a:r>
            <a:r>
              <a:rPr lang="en-US" sz="2000" dirty="0"/>
              <a:t>the two systems often coexist, the combined term intrusion detection and prevention system (IDPS) is generally used to describe current anti-intrusion technologies.</a:t>
            </a:r>
          </a:p>
          <a:p>
            <a:endParaRPr lang="en-US" sz="2000" dirty="0"/>
          </a:p>
        </p:txBody>
      </p:sp>
    </p:spTree>
    <p:extLst>
      <p:ext uri="{BB962C8B-B14F-4D97-AF65-F5344CB8AC3E}">
        <p14:creationId xmlns:p14="http://schemas.microsoft.com/office/powerpoint/2010/main" val="2481786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Signature </a:t>
            </a:r>
            <a:endParaRPr lang="en-US" dirty="0"/>
          </a:p>
        </p:txBody>
      </p:sp>
      <p:sp>
        <p:nvSpPr>
          <p:cNvPr id="3" name="Content Placeholder 2"/>
          <p:cNvSpPr>
            <a:spLocks noGrp="1"/>
          </p:cNvSpPr>
          <p:nvPr>
            <p:ph idx="1"/>
          </p:nvPr>
        </p:nvSpPr>
        <p:spPr>
          <a:xfrm>
            <a:off x="685800" y="2489200"/>
            <a:ext cx="7924800" cy="3530600"/>
          </a:xfrm>
        </p:spPr>
        <p:txBody>
          <a:bodyPr>
            <a:normAutofit/>
          </a:bodyPr>
          <a:lstStyle/>
          <a:p>
            <a:r>
              <a:rPr lang="en-US" sz="2000" dirty="0"/>
              <a:t>A signature is a set of rules that an IDS and an IPS use to detect typical intrusion activity.</a:t>
            </a:r>
          </a:p>
          <a:p>
            <a:pPr marL="0" indent="0">
              <a:buNone/>
            </a:pPr>
            <a:r>
              <a:rPr lang="en-US" sz="2000" b="1" dirty="0">
                <a:solidFill>
                  <a:schemeClr val="accent1"/>
                </a:solidFill>
              </a:rPr>
              <a:t>Signatures have three distinct attributes:</a:t>
            </a:r>
          </a:p>
          <a:p>
            <a:pPr lvl="1"/>
            <a:r>
              <a:rPr lang="en-US" sz="2000" b="1" dirty="0">
                <a:solidFill>
                  <a:schemeClr val="accent1"/>
                </a:solidFill>
              </a:rPr>
              <a:t>Type </a:t>
            </a:r>
          </a:p>
          <a:p>
            <a:pPr lvl="1"/>
            <a:r>
              <a:rPr lang="en-US" sz="2000" b="1" dirty="0">
                <a:solidFill>
                  <a:schemeClr val="accent1"/>
                </a:solidFill>
              </a:rPr>
              <a:t>Trigger (alarm)</a:t>
            </a:r>
          </a:p>
          <a:p>
            <a:pPr lvl="1"/>
            <a:r>
              <a:rPr lang="en-US" sz="2000" b="1" dirty="0">
                <a:solidFill>
                  <a:schemeClr val="accent1"/>
                </a:solidFill>
              </a:rPr>
              <a:t>Action</a:t>
            </a:r>
          </a:p>
          <a:p>
            <a:endParaRPr lang="en-US" sz="2000" dirty="0"/>
          </a:p>
        </p:txBody>
      </p:sp>
    </p:spTree>
    <p:extLst>
      <p:ext uri="{BB962C8B-B14F-4D97-AF65-F5344CB8AC3E}">
        <p14:creationId xmlns:p14="http://schemas.microsoft.com/office/powerpoint/2010/main" val="2035719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IDPS terminology </a:t>
            </a:r>
            <a:endParaRPr lang="en-US" dirty="0"/>
          </a:p>
        </p:txBody>
      </p:sp>
      <p:sp>
        <p:nvSpPr>
          <p:cNvPr id="3" name="Content Placeholder 2"/>
          <p:cNvSpPr>
            <a:spLocks noGrp="1"/>
          </p:cNvSpPr>
          <p:nvPr>
            <p:ph idx="1"/>
          </p:nvPr>
        </p:nvSpPr>
        <p:spPr>
          <a:xfrm>
            <a:off x="609600" y="2209800"/>
            <a:ext cx="8001000" cy="4343400"/>
          </a:xfrm>
        </p:spPr>
        <p:txBody>
          <a:bodyPr>
            <a:normAutofit/>
          </a:bodyPr>
          <a:lstStyle/>
          <a:p>
            <a:pPr marL="0" indent="0">
              <a:buNone/>
            </a:pPr>
            <a:r>
              <a:rPr lang="en-US" sz="2000" dirty="0"/>
              <a:t>In order to understand IDPS operational behavior, you must first become familiar with some IDPS terminology. The following list of IDPS industry standard terms and definitions is taken from a well-known information security company, </a:t>
            </a:r>
            <a:r>
              <a:rPr lang="en-US" sz="2000" dirty="0" err="1"/>
              <a:t>TruSecure</a:t>
            </a:r>
            <a:r>
              <a:rPr lang="en-US" sz="2000" dirty="0"/>
              <a:t>:</a:t>
            </a:r>
          </a:p>
          <a:p>
            <a:r>
              <a:rPr lang="en-US" sz="2000" b="1" dirty="0" smtClean="0">
                <a:solidFill>
                  <a:schemeClr val="accent1"/>
                </a:solidFill>
              </a:rPr>
              <a:t>Alert </a:t>
            </a:r>
            <a:r>
              <a:rPr lang="en-US" sz="2000" b="1" dirty="0">
                <a:solidFill>
                  <a:schemeClr val="accent1"/>
                </a:solidFill>
              </a:rPr>
              <a:t>or alarm</a:t>
            </a:r>
            <a:r>
              <a:rPr lang="en-US" sz="2000" dirty="0"/>
              <a:t>: An indication that a system has just been attacked or is under attack. IDPS alerts and alarms take the form of audible signals, e-mail messages, pager notifications, or pop-up windows.</a:t>
            </a:r>
          </a:p>
          <a:p>
            <a:r>
              <a:rPr lang="en-US" sz="2000" b="1" dirty="0" smtClean="0">
                <a:solidFill>
                  <a:schemeClr val="accent1"/>
                </a:solidFill>
              </a:rPr>
              <a:t>Evasion</a:t>
            </a:r>
            <a:r>
              <a:rPr lang="en-US" sz="2000" b="1" dirty="0">
                <a:solidFill>
                  <a:schemeClr val="accent1"/>
                </a:solidFill>
              </a:rPr>
              <a:t>: </a:t>
            </a:r>
            <a:r>
              <a:rPr lang="en-US" sz="2000" dirty="0"/>
              <a:t>The process by which attackers change the format and/or timing of their activities to avoid being detected by the IDPS.</a:t>
            </a:r>
          </a:p>
          <a:p>
            <a:endParaRPr lang="en-US" sz="2000" dirty="0"/>
          </a:p>
        </p:txBody>
      </p:sp>
    </p:spTree>
    <p:extLst>
      <p:ext uri="{BB962C8B-B14F-4D97-AF65-F5344CB8AC3E}">
        <p14:creationId xmlns:p14="http://schemas.microsoft.com/office/powerpoint/2010/main" val="2687232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IDPS terminology </a:t>
            </a:r>
            <a:r>
              <a:rPr lang="en-US" sz="2400" dirty="0" smtClean="0"/>
              <a:t>(Cont.)</a:t>
            </a:r>
            <a:endParaRPr lang="en-US" dirty="0"/>
          </a:p>
        </p:txBody>
      </p:sp>
      <p:sp>
        <p:nvSpPr>
          <p:cNvPr id="3" name="Content Placeholder 2"/>
          <p:cNvSpPr>
            <a:spLocks noGrp="1"/>
          </p:cNvSpPr>
          <p:nvPr>
            <p:ph idx="1"/>
          </p:nvPr>
        </p:nvSpPr>
        <p:spPr>
          <a:xfrm>
            <a:off x="533400" y="2209800"/>
            <a:ext cx="8305800" cy="4495800"/>
          </a:xfrm>
        </p:spPr>
        <p:txBody>
          <a:bodyPr>
            <a:noAutofit/>
          </a:bodyPr>
          <a:lstStyle/>
          <a:p>
            <a:r>
              <a:rPr lang="en-US" sz="2000" b="1" dirty="0">
                <a:solidFill>
                  <a:schemeClr val="accent1"/>
                </a:solidFill>
              </a:rPr>
              <a:t>False attack stimulus</a:t>
            </a:r>
            <a:r>
              <a:rPr lang="en-US" sz="2000" dirty="0"/>
              <a:t>: An event that triggers an alarm when no actual attack is in progress. Scenarios that test the configuration of IDPSs may use false attack stimuli to determine if the IDPSs can distinguish between these stimuli and real attacks.</a:t>
            </a:r>
          </a:p>
          <a:p>
            <a:r>
              <a:rPr lang="en-US" sz="2000" b="1" dirty="0" smtClean="0">
                <a:solidFill>
                  <a:schemeClr val="accent1"/>
                </a:solidFill>
              </a:rPr>
              <a:t>False </a:t>
            </a:r>
            <a:r>
              <a:rPr lang="en-US" sz="2000" b="1" dirty="0">
                <a:solidFill>
                  <a:schemeClr val="accent1"/>
                </a:solidFill>
              </a:rPr>
              <a:t>negative</a:t>
            </a:r>
            <a:r>
              <a:rPr lang="en-US" sz="2000" dirty="0"/>
              <a:t>: The failure of an IDPS to react to an actual attack event. This is the most grievous failure, since the purpose of an IDPS is to detect and respond to attacks.</a:t>
            </a:r>
          </a:p>
          <a:p>
            <a:r>
              <a:rPr lang="en-US" sz="2000" b="1" dirty="0" smtClean="0">
                <a:solidFill>
                  <a:schemeClr val="accent1"/>
                </a:solidFill>
              </a:rPr>
              <a:t>False </a:t>
            </a:r>
            <a:r>
              <a:rPr lang="en-US" sz="2000" b="1" dirty="0">
                <a:solidFill>
                  <a:schemeClr val="accent1"/>
                </a:solidFill>
              </a:rPr>
              <a:t>positive: </a:t>
            </a:r>
            <a:r>
              <a:rPr lang="en-US" sz="2000" dirty="0"/>
              <a:t>An alert or alarm that occurs in the absence of an actual attack. A false positive can sometimes be produced when an IDPS mistakes normal system activity for an attack. False positives tend to make users insensitive to alarms and thus reduce their reactivity to actual intrusion events.</a:t>
            </a:r>
          </a:p>
          <a:p>
            <a:endParaRPr lang="en-US" sz="2000" dirty="0"/>
          </a:p>
        </p:txBody>
      </p:sp>
    </p:spTree>
    <p:extLst>
      <p:ext uri="{BB962C8B-B14F-4D97-AF65-F5344CB8AC3E}">
        <p14:creationId xmlns:p14="http://schemas.microsoft.com/office/powerpoint/2010/main" val="19221915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terminology </a:t>
            </a:r>
            <a:r>
              <a:rPr lang="en-US" sz="2400" dirty="0">
                <a:solidFill>
                  <a:prstClr val="white"/>
                </a:solidFill>
              </a:rPr>
              <a:t>(Cont.)</a:t>
            </a:r>
            <a:endParaRPr lang="en-US" dirty="0"/>
          </a:p>
        </p:txBody>
      </p:sp>
      <p:sp>
        <p:nvSpPr>
          <p:cNvPr id="3" name="Content Placeholder 2"/>
          <p:cNvSpPr>
            <a:spLocks noGrp="1"/>
          </p:cNvSpPr>
          <p:nvPr>
            <p:ph idx="1"/>
          </p:nvPr>
        </p:nvSpPr>
        <p:spPr>
          <a:xfrm>
            <a:off x="609600" y="2362200"/>
            <a:ext cx="7973230" cy="4267200"/>
          </a:xfrm>
        </p:spPr>
        <p:txBody>
          <a:bodyPr>
            <a:normAutofit/>
          </a:bodyPr>
          <a:lstStyle/>
          <a:p>
            <a:r>
              <a:rPr lang="en-US" sz="2000" b="1" dirty="0">
                <a:solidFill>
                  <a:schemeClr val="accent1"/>
                </a:solidFill>
              </a:rPr>
              <a:t>Noise: </a:t>
            </a:r>
            <a:r>
              <a:rPr lang="en-US" sz="2000" dirty="0"/>
              <a:t>Alarm events that are accurate and noteworthy but that do not pose significant threats to information security. Unsuccessful attacks are the most common source of IDPS noise, and some of these may in fact be triggered by scanning and enumeration tools deployed by network users without intent to do harm.</a:t>
            </a:r>
          </a:p>
          <a:p>
            <a:r>
              <a:rPr lang="en-US" sz="2000" b="1" dirty="0" smtClean="0">
                <a:solidFill>
                  <a:schemeClr val="accent1"/>
                </a:solidFill>
              </a:rPr>
              <a:t>Site </a:t>
            </a:r>
            <a:r>
              <a:rPr lang="en-US" sz="2000" b="1" dirty="0">
                <a:solidFill>
                  <a:schemeClr val="accent1"/>
                </a:solidFill>
              </a:rPr>
              <a:t>policy: </a:t>
            </a:r>
            <a:r>
              <a:rPr lang="en-US" sz="2000" dirty="0"/>
              <a:t>The rules and configuration guidelines governing the implementation and operation of IDPSs within the organization.</a:t>
            </a:r>
          </a:p>
          <a:p>
            <a:endParaRPr lang="en-US" sz="2000" dirty="0"/>
          </a:p>
        </p:txBody>
      </p:sp>
    </p:spTree>
    <p:extLst>
      <p:ext uri="{BB962C8B-B14F-4D97-AF65-F5344CB8AC3E}">
        <p14:creationId xmlns:p14="http://schemas.microsoft.com/office/powerpoint/2010/main" val="1934059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terminology </a:t>
            </a:r>
            <a:r>
              <a:rPr lang="en-US" sz="2400" dirty="0">
                <a:solidFill>
                  <a:prstClr val="white"/>
                </a:solidFill>
              </a:rPr>
              <a:t>(Cont.)</a:t>
            </a:r>
            <a:endParaRPr lang="en-US" dirty="0"/>
          </a:p>
        </p:txBody>
      </p:sp>
      <p:sp>
        <p:nvSpPr>
          <p:cNvPr id="3" name="Content Placeholder 2"/>
          <p:cNvSpPr>
            <a:spLocks noGrp="1"/>
          </p:cNvSpPr>
          <p:nvPr>
            <p:ph idx="1"/>
          </p:nvPr>
        </p:nvSpPr>
        <p:spPr>
          <a:xfrm>
            <a:off x="685800" y="2286000"/>
            <a:ext cx="7924800" cy="3733800"/>
          </a:xfrm>
        </p:spPr>
        <p:txBody>
          <a:bodyPr>
            <a:normAutofit/>
          </a:bodyPr>
          <a:lstStyle/>
          <a:p>
            <a:r>
              <a:rPr lang="en-US" sz="2000" b="1" dirty="0">
                <a:solidFill>
                  <a:schemeClr val="accent1"/>
                </a:solidFill>
              </a:rPr>
              <a:t>Site policy awareness: </a:t>
            </a:r>
            <a:r>
              <a:rPr lang="en-US" sz="2000" dirty="0"/>
              <a:t>An IDPS’s ability to dynamically modify its configuration in response to environmental activity. A so-called smart IDPS can adapt its reactions in response to administrator guidance over time and circumstances of the current local environment. </a:t>
            </a:r>
          </a:p>
          <a:p>
            <a:r>
              <a:rPr lang="en-US" sz="2000" dirty="0" smtClean="0">
                <a:solidFill>
                  <a:schemeClr val="accent1"/>
                </a:solidFill>
              </a:rPr>
              <a:t>A </a:t>
            </a:r>
            <a:r>
              <a:rPr lang="en-US" sz="2000" dirty="0">
                <a:solidFill>
                  <a:schemeClr val="accent1"/>
                </a:solidFill>
              </a:rPr>
              <a:t>smart IDPS logs events that fit a specific profile instead of minor events, such as file modification or failed user logins. </a:t>
            </a:r>
            <a:r>
              <a:rPr lang="en-US" sz="2000" dirty="0"/>
              <a:t>The smart IDPS knows when it does not need to alert the administrator—for example, when an attack is using a known and documented exploit that the system is protected from.</a:t>
            </a:r>
          </a:p>
          <a:p>
            <a:endParaRPr lang="en-US" sz="2000" dirty="0"/>
          </a:p>
        </p:txBody>
      </p:sp>
    </p:spTree>
    <p:extLst>
      <p:ext uri="{BB962C8B-B14F-4D97-AF65-F5344CB8AC3E}">
        <p14:creationId xmlns:p14="http://schemas.microsoft.com/office/powerpoint/2010/main" val="17408461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terminology </a:t>
            </a:r>
            <a:r>
              <a:rPr lang="en-US" sz="2400" dirty="0">
                <a:solidFill>
                  <a:prstClr val="white"/>
                </a:solidFill>
              </a:rPr>
              <a:t>(Cont.)</a:t>
            </a:r>
            <a:endParaRPr lang="en-US" dirty="0"/>
          </a:p>
        </p:txBody>
      </p:sp>
      <p:sp>
        <p:nvSpPr>
          <p:cNvPr id="3" name="Content Placeholder 2"/>
          <p:cNvSpPr>
            <a:spLocks noGrp="1"/>
          </p:cNvSpPr>
          <p:nvPr>
            <p:ph idx="1"/>
          </p:nvPr>
        </p:nvSpPr>
        <p:spPr>
          <a:xfrm>
            <a:off x="609600" y="2362200"/>
            <a:ext cx="8001000" cy="4267200"/>
          </a:xfrm>
        </p:spPr>
        <p:txBody>
          <a:bodyPr>
            <a:normAutofit lnSpcReduction="10000"/>
          </a:bodyPr>
          <a:lstStyle/>
          <a:p>
            <a:r>
              <a:rPr lang="en-US" sz="2000" b="1" dirty="0">
                <a:solidFill>
                  <a:schemeClr val="accent1"/>
                </a:solidFill>
              </a:rPr>
              <a:t>True attack stimulus</a:t>
            </a:r>
            <a:r>
              <a:rPr lang="en-US" sz="2000" dirty="0"/>
              <a:t>: An event that triggers alarms and causes an IDPS to react as if a real attack is in progress. The event may be an actual attack, in which an attacker is at work on a system compromise attempt, or it may be a drill, in which security personnel are using hacker tools to conduct tests of a network segment.</a:t>
            </a:r>
          </a:p>
          <a:p>
            <a:r>
              <a:rPr lang="en-US" sz="2000" b="1" dirty="0">
                <a:solidFill>
                  <a:schemeClr val="accent1"/>
                </a:solidFill>
              </a:rPr>
              <a:t>Tuning: </a:t>
            </a:r>
            <a:r>
              <a:rPr lang="en-US" sz="2000" dirty="0"/>
              <a:t>The process of adjusting an IDPS to maximize its efficiency in detecting true positives, while minimizing both false positives and false negatives.</a:t>
            </a:r>
          </a:p>
          <a:p>
            <a:r>
              <a:rPr lang="en-US" sz="2000" b="1" dirty="0">
                <a:solidFill>
                  <a:schemeClr val="accent1"/>
                </a:solidFill>
              </a:rPr>
              <a:t>Confidence value: </a:t>
            </a:r>
            <a:r>
              <a:rPr lang="en-US" sz="2000" dirty="0"/>
              <a:t>The measure of an IDPS’s ability to correctly detect and identify certain types of attacks. The confidence value an organization places in the IDPS is based on experience and past performance measurements.</a:t>
            </a:r>
          </a:p>
          <a:p>
            <a:endParaRPr lang="en-US" sz="2000" dirty="0"/>
          </a:p>
        </p:txBody>
      </p:sp>
    </p:spTree>
    <p:extLst>
      <p:ext uri="{BB962C8B-B14F-4D97-AF65-F5344CB8AC3E}">
        <p14:creationId xmlns:p14="http://schemas.microsoft.com/office/powerpoint/2010/main" val="1627760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terminology </a:t>
            </a:r>
            <a:r>
              <a:rPr lang="en-US" sz="2400" dirty="0">
                <a:solidFill>
                  <a:prstClr val="white"/>
                </a:solidFill>
              </a:rPr>
              <a:t>(Cont.)</a:t>
            </a:r>
            <a:endParaRPr lang="en-US" dirty="0"/>
          </a:p>
        </p:txBody>
      </p:sp>
      <p:sp>
        <p:nvSpPr>
          <p:cNvPr id="3" name="Content Placeholder 2"/>
          <p:cNvSpPr>
            <a:spLocks noGrp="1"/>
          </p:cNvSpPr>
          <p:nvPr>
            <p:ph idx="1"/>
          </p:nvPr>
        </p:nvSpPr>
        <p:spPr>
          <a:xfrm>
            <a:off x="533400" y="2209800"/>
            <a:ext cx="8153400" cy="4419600"/>
          </a:xfrm>
        </p:spPr>
        <p:txBody>
          <a:bodyPr>
            <a:normAutofit/>
          </a:bodyPr>
          <a:lstStyle/>
          <a:p>
            <a:r>
              <a:rPr lang="en-US" sz="2000" b="1" dirty="0">
                <a:solidFill>
                  <a:schemeClr val="accent1"/>
                </a:solidFill>
              </a:rPr>
              <a:t>Alarm filtering: </a:t>
            </a:r>
            <a:r>
              <a:rPr lang="en-US" sz="2000" dirty="0"/>
              <a:t>The process of classifying IDPS alerts so that they can be more effectively managed. </a:t>
            </a:r>
          </a:p>
          <a:p>
            <a:pPr marL="0" indent="0">
              <a:buNone/>
            </a:pPr>
            <a:r>
              <a:rPr lang="en-US" sz="2000" dirty="0" smtClean="0"/>
              <a:t>An </a:t>
            </a:r>
            <a:r>
              <a:rPr lang="en-US" sz="2000" dirty="0"/>
              <a:t>IDPS administrator can set up alarm filtering by running the system for a while to track what types of false positives it generates and then adjusting the alarm classifications. </a:t>
            </a:r>
          </a:p>
          <a:p>
            <a:r>
              <a:rPr lang="en-US" sz="2000" b="1" dirty="0" smtClean="0">
                <a:solidFill>
                  <a:schemeClr val="accent1"/>
                </a:solidFill>
              </a:rPr>
              <a:t>For </a:t>
            </a:r>
            <a:r>
              <a:rPr lang="en-US" sz="2000" b="1" dirty="0">
                <a:solidFill>
                  <a:schemeClr val="accent1"/>
                </a:solidFill>
              </a:rPr>
              <a:t>example, </a:t>
            </a:r>
            <a:r>
              <a:rPr lang="en-US" sz="2000" dirty="0"/>
              <a:t>the administrator may set the IDPS to discard alarms produced by false attack stimuli or normal network operations. Alarm filters are similar to packet filters in that they can filter items by their source or destination IP addresses, but they can also filter by operating systems, confidence values, alarm type, or alarm severity.</a:t>
            </a:r>
          </a:p>
          <a:p>
            <a:endParaRPr lang="en-US" sz="2000" dirty="0"/>
          </a:p>
        </p:txBody>
      </p:sp>
    </p:spTree>
    <p:extLst>
      <p:ext uri="{BB962C8B-B14F-4D97-AF65-F5344CB8AC3E}">
        <p14:creationId xmlns:p14="http://schemas.microsoft.com/office/powerpoint/2010/main" val="280945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IDPS terminology </a:t>
            </a:r>
            <a:r>
              <a:rPr lang="en-US" sz="2400" dirty="0">
                <a:solidFill>
                  <a:prstClr val="white"/>
                </a:solidFill>
              </a:rPr>
              <a:t>(Cont.)</a:t>
            </a:r>
            <a:endParaRPr lang="en-US" dirty="0"/>
          </a:p>
        </p:txBody>
      </p:sp>
      <p:sp>
        <p:nvSpPr>
          <p:cNvPr id="3" name="Content Placeholder 2"/>
          <p:cNvSpPr>
            <a:spLocks noGrp="1"/>
          </p:cNvSpPr>
          <p:nvPr>
            <p:ph idx="1"/>
          </p:nvPr>
        </p:nvSpPr>
        <p:spPr>
          <a:xfrm>
            <a:off x="609600" y="2209800"/>
            <a:ext cx="8001000" cy="4419600"/>
          </a:xfrm>
        </p:spPr>
        <p:txBody>
          <a:bodyPr>
            <a:normAutofit/>
          </a:bodyPr>
          <a:lstStyle/>
          <a:p>
            <a:r>
              <a:rPr lang="en-US" sz="2000" b="1" dirty="0">
                <a:solidFill>
                  <a:schemeClr val="accent1"/>
                </a:solidFill>
              </a:rPr>
              <a:t>Alarm clustering and compaction: </a:t>
            </a:r>
            <a:r>
              <a:rPr lang="en-US" sz="2000" dirty="0"/>
              <a:t>A process of grouping almost identical alarms that happen at close to the same time into a single higher-level alarm. </a:t>
            </a:r>
          </a:p>
          <a:p>
            <a:pPr marL="0" indent="0">
              <a:buNone/>
            </a:pPr>
            <a:r>
              <a:rPr lang="en-US" sz="2000" dirty="0" smtClean="0"/>
              <a:t>This </a:t>
            </a:r>
            <a:r>
              <a:rPr lang="en-US" sz="2000" dirty="0"/>
              <a:t>consolidation reduces the number of alarms generated, thereby reducing administrative overhead, and also identifies a relationship among multiple alarms.</a:t>
            </a:r>
          </a:p>
          <a:p>
            <a:r>
              <a:rPr lang="en-US" sz="2000" dirty="0" smtClean="0"/>
              <a:t>This </a:t>
            </a:r>
            <a:r>
              <a:rPr lang="en-US" sz="2000" dirty="0"/>
              <a:t>clustering may be based on combinations of </a:t>
            </a:r>
            <a:r>
              <a:rPr lang="en-US" sz="2000" dirty="0">
                <a:solidFill>
                  <a:schemeClr val="accent1"/>
                </a:solidFill>
              </a:rPr>
              <a:t>frequency, similarity in attack signature, similarity in attack target</a:t>
            </a:r>
            <a:r>
              <a:rPr lang="en-US" sz="2000" dirty="0"/>
              <a:t>, or other criteria that are defined by the system administrators.</a:t>
            </a:r>
          </a:p>
          <a:p>
            <a:endParaRPr lang="en-US" sz="2000" dirty="0"/>
          </a:p>
        </p:txBody>
      </p:sp>
    </p:spTree>
    <p:extLst>
      <p:ext uri="{BB962C8B-B14F-4D97-AF65-F5344CB8AC3E}">
        <p14:creationId xmlns:p14="http://schemas.microsoft.com/office/powerpoint/2010/main" val="12518888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an IDPS</a:t>
            </a:r>
            <a:endParaRPr lang="en-US" dirty="0"/>
          </a:p>
        </p:txBody>
      </p:sp>
      <p:sp>
        <p:nvSpPr>
          <p:cNvPr id="3" name="Content Placeholder 2"/>
          <p:cNvSpPr>
            <a:spLocks noGrp="1"/>
          </p:cNvSpPr>
          <p:nvPr>
            <p:ph idx="1"/>
          </p:nvPr>
        </p:nvSpPr>
        <p:spPr>
          <a:xfrm>
            <a:off x="609600" y="2286000"/>
            <a:ext cx="8077200" cy="4267200"/>
          </a:xfrm>
        </p:spPr>
        <p:txBody>
          <a:bodyPr>
            <a:noAutofit/>
          </a:bodyPr>
          <a:lstStyle/>
          <a:p>
            <a:r>
              <a:rPr lang="en-US" sz="2000" dirty="0"/>
              <a:t>According to the NIST documentation on industry best practices, there are several compelling reasons to acquire and use an IDPS:</a:t>
            </a:r>
          </a:p>
          <a:p>
            <a:pPr marL="800100" lvl="1" indent="-457200">
              <a:buFont typeface="+mj-lt"/>
              <a:buAutoNum type="arabicPeriod"/>
            </a:pPr>
            <a:r>
              <a:rPr lang="en-US" sz="2000" dirty="0" smtClean="0"/>
              <a:t>To </a:t>
            </a:r>
            <a:r>
              <a:rPr lang="en-US" sz="2000" dirty="0"/>
              <a:t>prevent problem behaviors by increasing the perceived risk of discovery and punishment for those who would attack or otherwise abuse the system</a:t>
            </a:r>
          </a:p>
          <a:p>
            <a:pPr marL="800100" lvl="1" indent="-457200">
              <a:buFont typeface="+mj-lt"/>
              <a:buAutoNum type="arabicPeriod"/>
            </a:pPr>
            <a:r>
              <a:rPr lang="en-US" sz="2000" dirty="0" smtClean="0"/>
              <a:t>To </a:t>
            </a:r>
            <a:r>
              <a:rPr lang="en-US" sz="2000" dirty="0"/>
              <a:t>detect attacks and other security violations that are not prevented by other security measures</a:t>
            </a:r>
          </a:p>
          <a:p>
            <a:pPr marL="800100" lvl="1" indent="-457200">
              <a:buFont typeface="+mj-lt"/>
              <a:buAutoNum type="arabicPeriod"/>
            </a:pPr>
            <a:r>
              <a:rPr lang="en-US" sz="2000" dirty="0" smtClean="0"/>
              <a:t>To </a:t>
            </a:r>
            <a:r>
              <a:rPr lang="en-US" sz="2000" dirty="0"/>
              <a:t>detect and deal with the preambles to attacks (commonly experienced as network probes and other “doorknob rattling” activities)</a:t>
            </a:r>
          </a:p>
          <a:p>
            <a:pPr marL="742950" lvl="1" indent="-400050">
              <a:buFont typeface="+mj-lt"/>
              <a:buAutoNum type="arabicPeriod"/>
            </a:pPr>
            <a:endParaRPr lang="en-US" sz="2000" dirty="0"/>
          </a:p>
          <a:p>
            <a:endParaRPr lang="en-US" sz="2000" dirty="0"/>
          </a:p>
        </p:txBody>
      </p:sp>
    </p:spTree>
    <p:extLst>
      <p:ext uri="{BB962C8B-B14F-4D97-AF65-F5344CB8AC3E}">
        <p14:creationId xmlns:p14="http://schemas.microsoft.com/office/powerpoint/2010/main" val="1124698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en_CCNAS_Studen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402</TotalTime>
  <Words>6461</Words>
  <Application>Microsoft Office PowerPoint</Application>
  <PresentationFormat>On-screen Show (4:3)</PresentationFormat>
  <Paragraphs>429</Paragraphs>
  <Slides>102</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102</vt:i4>
      </vt:variant>
    </vt:vector>
  </HeadingPairs>
  <TitlesOfParts>
    <vt:vector size="115" baseType="lpstr">
      <vt:lpstr>ＭＳ Ｐゴシック</vt:lpstr>
      <vt:lpstr>Arial</vt:lpstr>
      <vt:lpstr>Calibri</vt:lpstr>
      <vt:lpstr>Century Gothic</vt:lpstr>
      <vt:lpstr>Ciscolight</vt:lpstr>
      <vt:lpstr>Courier New</vt:lpstr>
      <vt:lpstr>メイリオ</vt:lpstr>
      <vt:lpstr>Times New Roman</vt:lpstr>
      <vt:lpstr>Wingdings 3</vt:lpstr>
      <vt:lpstr>Ion Boardroom</vt:lpstr>
      <vt:lpstr>en_CCNAS_Student</vt:lpstr>
      <vt:lpstr>1_Ion Boardroom</vt:lpstr>
      <vt:lpstr>NetAcad_White_PPT_Template 05Oct12</vt:lpstr>
      <vt:lpstr>Chapter 3 Cybersecurity Technology</vt:lpstr>
      <vt:lpstr>Access Control</vt:lpstr>
      <vt:lpstr>Access Control(cont.)</vt:lpstr>
      <vt:lpstr>AAA Security Services</vt:lpstr>
      <vt:lpstr>Identification</vt:lpstr>
      <vt:lpstr>Identification(cont.)</vt:lpstr>
      <vt:lpstr>Authentication</vt:lpstr>
      <vt:lpstr>Authentication (cont.) </vt:lpstr>
      <vt:lpstr>Authentication (cont.) </vt:lpstr>
      <vt:lpstr>Authentication (cont.) </vt:lpstr>
      <vt:lpstr>Authentication (cont.) </vt:lpstr>
      <vt:lpstr>Authentication |TACACS+ Authentication Process </vt:lpstr>
      <vt:lpstr>Authentication |RADIUS Authentication Process</vt:lpstr>
      <vt:lpstr>Authentication (cont.) </vt:lpstr>
      <vt:lpstr>Authentication (cont.) </vt:lpstr>
      <vt:lpstr>Authentication (cont.) </vt:lpstr>
      <vt:lpstr>Authentication (cont.) </vt:lpstr>
      <vt:lpstr>Authorization</vt:lpstr>
      <vt:lpstr>Authorization(cont.)</vt:lpstr>
      <vt:lpstr>Authorization(cont.) </vt:lpstr>
      <vt:lpstr>Authorization(cont.)</vt:lpstr>
      <vt:lpstr>Server-Based AAA Authorization</vt:lpstr>
      <vt:lpstr>Accounting </vt:lpstr>
      <vt:lpstr>Accounting(cont.) </vt:lpstr>
      <vt:lpstr>Accountability (cont.)</vt:lpstr>
      <vt:lpstr>Accounting (cont.)</vt:lpstr>
      <vt:lpstr>Server Based AAA Accounting </vt:lpstr>
      <vt:lpstr>AAA Benefits</vt:lpstr>
      <vt:lpstr>AAA Scalability </vt:lpstr>
      <vt:lpstr>AAA – Multiple backup systems </vt:lpstr>
      <vt:lpstr>AAA – Standardized Security Protocols</vt:lpstr>
      <vt:lpstr>AAA – Standardized Security Protocols (Cont.)</vt:lpstr>
      <vt:lpstr>Firewalls</vt:lpstr>
      <vt:lpstr>Firewall (cont.) </vt:lpstr>
      <vt:lpstr>Firewall(cont.) </vt:lpstr>
      <vt:lpstr>Firewall Type Descriptions</vt:lpstr>
      <vt:lpstr>Packet-filtering firewall</vt:lpstr>
      <vt:lpstr>Packet-filtering firewall (Cont.) </vt:lpstr>
      <vt:lpstr>Packet-filtering firewall (Cont.) </vt:lpstr>
      <vt:lpstr>Packet-filtering firewall (Cont.) </vt:lpstr>
      <vt:lpstr>Packet-filtering firewall (Cont.) </vt:lpstr>
      <vt:lpstr>Packet-filtering firewall |Static Firewall </vt:lpstr>
      <vt:lpstr>Packet-filtering firewall |Dynamic Firewall </vt:lpstr>
      <vt:lpstr>Packet-filtering firewall |Stateful Firewall </vt:lpstr>
      <vt:lpstr>Packet-filtering firewall |Stateful Firewall (cont.)</vt:lpstr>
      <vt:lpstr>Packet-filtering firewall |Stateful Firewall (cont.)</vt:lpstr>
      <vt:lpstr>Application Gateways</vt:lpstr>
      <vt:lpstr>Application Gateways (Cont.)</vt:lpstr>
      <vt:lpstr>Application Gateways (Cont.)</vt:lpstr>
      <vt:lpstr>Application Gateways (Cont.)</vt:lpstr>
      <vt:lpstr>Cont.</vt:lpstr>
      <vt:lpstr>Application Gateways |DMZ</vt:lpstr>
      <vt:lpstr>Application Gateways |Zone Based Policy Firewall</vt:lpstr>
      <vt:lpstr>Application Gateways |ZPF Design</vt:lpstr>
      <vt:lpstr>Application Gateways |ZPF Actions</vt:lpstr>
      <vt:lpstr>Application Gateways (Cont.)</vt:lpstr>
      <vt:lpstr>Application Gateways (Cont.)</vt:lpstr>
      <vt:lpstr>Circuit Gateways</vt:lpstr>
      <vt:lpstr>MAC Layer Firewalls</vt:lpstr>
      <vt:lpstr>Hybrid Firewalls</vt:lpstr>
      <vt:lpstr>Hybrid Firewalls (cont.)</vt:lpstr>
      <vt:lpstr>Firewalls Categorized by Generation</vt:lpstr>
      <vt:lpstr>Firewalls Categorized by Generation (cont.)</vt:lpstr>
      <vt:lpstr>Firewalls Categorized by Generation (cont.)</vt:lpstr>
      <vt:lpstr>Virtual Private Networks (VPNs)</vt:lpstr>
      <vt:lpstr>Virtual Private Networks (VPNs) (cont.)</vt:lpstr>
      <vt:lpstr>Virtual Private Networks | VPN Types </vt:lpstr>
      <vt:lpstr>Virtual Private Networks | VPN Types (cont.) </vt:lpstr>
      <vt:lpstr>Virtual Private Networks (VPNs) (cont.)</vt:lpstr>
      <vt:lpstr>Virtual Private Networks (VPNs) (cont.)</vt:lpstr>
      <vt:lpstr>Virtual Private Networks (VPNs) (cont.)</vt:lpstr>
      <vt:lpstr>Virtual Private Networks (VPNs) (cont.)</vt:lpstr>
      <vt:lpstr>Virtual Private Networks (VPNs) (cont.)</vt:lpstr>
      <vt:lpstr>Virtual Private Networks (VPNs) (cont.)</vt:lpstr>
      <vt:lpstr>Virtual Private Networks (VPNs) (cont.)</vt:lpstr>
      <vt:lpstr>Virtual Private Networks (VPNs) (cont.)</vt:lpstr>
      <vt:lpstr>Virtual Private Networks |Transport Mode</vt:lpstr>
      <vt:lpstr>Virtual Private Networks |Transport Mode (cont.)</vt:lpstr>
      <vt:lpstr>Virtual Private Networks |Transport Mode (cont.)</vt:lpstr>
      <vt:lpstr>Virtual Private Networks |Tunnel Mode</vt:lpstr>
      <vt:lpstr>Virtual Private Networks |Tunnel Mode (cont.)</vt:lpstr>
      <vt:lpstr>Intrusion Detection and Prevention Systems</vt:lpstr>
      <vt:lpstr>IDPS (cont.)</vt:lpstr>
      <vt:lpstr>Intrusion Detection System (IDS)</vt:lpstr>
      <vt:lpstr>Intrusion Prevention System (IPS)</vt:lpstr>
      <vt:lpstr>IDS vs IPS</vt:lpstr>
      <vt:lpstr>IDS vs IPS (Cont.)</vt:lpstr>
      <vt:lpstr>IDPS (Cont.)</vt:lpstr>
      <vt:lpstr>IDPS (Cont.)</vt:lpstr>
      <vt:lpstr>IDPS (Cont.)</vt:lpstr>
      <vt:lpstr>Intrusion Signature </vt:lpstr>
      <vt:lpstr>IDPS terminology </vt:lpstr>
      <vt:lpstr>IDPS terminology (Cont.)</vt:lpstr>
      <vt:lpstr>IDPS terminology (Cont.)</vt:lpstr>
      <vt:lpstr>IDPS terminology (Cont.)</vt:lpstr>
      <vt:lpstr>IDPS terminology (Cont.)</vt:lpstr>
      <vt:lpstr>IDPS terminology (Cont.)</vt:lpstr>
      <vt:lpstr>IDPS terminology (Cont.)</vt:lpstr>
      <vt:lpstr>Why use an IDPS</vt:lpstr>
      <vt:lpstr>Why use an IDPS (Cont.)</vt:lpstr>
      <vt:lpstr>Why use an IDPS (Cont.)</vt:lpstr>
      <vt:lpstr>The 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user</dc:creator>
  <cp:lastModifiedBy>AfroData</cp:lastModifiedBy>
  <cp:revision>63</cp:revision>
  <dcterms:created xsi:type="dcterms:W3CDTF">2017-03-22T03:46:59Z</dcterms:created>
  <dcterms:modified xsi:type="dcterms:W3CDTF">2020-02-15T21:21:18Z</dcterms:modified>
</cp:coreProperties>
</file>